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92" r:id="rId3"/>
    <p:sldId id="273" r:id="rId4"/>
    <p:sldId id="260" r:id="rId5"/>
    <p:sldId id="275" r:id="rId6"/>
    <p:sldId id="277" r:id="rId7"/>
    <p:sldId id="284" r:id="rId8"/>
    <p:sldId id="291" r:id="rId9"/>
    <p:sldId id="278" r:id="rId10"/>
    <p:sldId id="279" r:id="rId11"/>
    <p:sldId id="280" r:id="rId12"/>
    <p:sldId id="281" r:id="rId13"/>
    <p:sldId id="286" r:id="rId14"/>
    <p:sldId id="282" r:id="rId15"/>
    <p:sldId id="283" r:id="rId16"/>
    <p:sldId id="285" r:id="rId17"/>
    <p:sldId id="274" r:id="rId18"/>
    <p:sldId id="287" r:id="rId19"/>
    <p:sldId id="289" r:id="rId20"/>
    <p:sldId id="288" r:id="rId21"/>
    <p:sldId id="290" r:id="rId22"/>
    <p:sldId id="276" r:id="rId23"/>
  </p:sldIdLst>
  <p:sldSz cx="12187238" cy="6858000"/>
  <p:notesSz cx="6794500" cy="99314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74">
          <p15:clr>
            <a:srgbClr val="A4A3A4"/>
          </p15:clr>
        </p15:guide>
        <p15:guide id="8" orient="horz" pos="297">
          <p15:clr>
            <a:srgbClr val="A4A3A4"/>
          </p15:clr>
        </p15:guide>
        <p15:guide id="9" pos="272">
          <p15:clr>
            <a:srgbClr val="A4A3A4"/>
          </p15:clr>
        </p15:guide>
        <p15:guide id="10" pos="7405">
          <p15:clr>
            <a:srgbClr val="A4A3A4"/>
          </p15:clr>
        </p15:guide>
        <p15:guide id="11"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77186" autoAdjust="0"/>
  </p:normalViewPr>
  <p:slideViewPr>
    <p:cSldViewPr snapToGrid="0" snapToObjects="1">
      <p:cViewPr varScale="1">
        <p:scale>
          <a:sx n="102" d="100"/>
          <a:sy n="102" d="100"/>
        </p:scale>
        <p:origin x="-828" y="-102"/>
      </p:cViewPr>
      <p:guideLst>
        <p:guide orient="horz" pos="391"/>
        <p:guide orient="horz" pos="1275"/>
        <p:guide orient="horz" pos="3929"/>
        <p:guide orient="horz" pos="2160"/>
        <p:guide orient="horz" pos="3045"/>
        <p:guide orient="horz" pos="4269"/>
        <p:guide orient="horz" pos="3974"/>
        <p:guide orient="horz" pos="297"/>
        <p:guide pos="272"/>
        <p:guide pos="7405"/>
        <p:guide pos="383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2"/>
            <a:ext cx="2944283" cy="496570"/>
          </a:xfrm>
          <a:prstGeom prst="rect">
            <a:avLst/>
          </a:prstGeom>
        </p:spPr>
        <p:txBody>
          <a:bodyPr vert="horz" lIns="95564" tIns="47782" rIns="95564" bIns="47782" rtlCol="0"/>
          <a:lstStyle>
            <a:lvl1pPr algn="l">
              <a:defRPr sz="1300"/>
            </a:lvl1pPr>
          </a:lstStyle>
          <a:p>
            <a:endParaRPr lang="de-CH"/>
          </a:p>
        </p:txBody>
      </p:sp>
      <p:sp>
        <p:nvSpPr>
          <p:cNvPr id="3" name="Datumsplatzhalter 2"/>
          <p:cNvSpPr>
            <a:spLocks noGrp="1"/>
          </p:cNvSpPr>
          <p:nvPr>
            <p:ph type="dt" idx="1"/>
          </p:nvPr>
        </p:nvSpPr>
        <p:spPr>
          <a:xfrm>
            <a:off x="3848646" y="2"/>
            <a:ext cx="2944283" cy="496570"/>
          </a:xfrm>
          <a:prstGeom prst="rect">
            <a:avLst/>
          </a:prstGeom>
        </p:spPr>
        <p:txBody>
          <a:bodyPr vert="horz" lIns="95564" tIns="47782" rIns="95564" bIns="47782" rtlCol="0"/>
          <a:lstStyle>
            <a:lvl1pPr algn="r">
              <a:defRPr sz="1300"/>
            </a:lvl1pPr>
          </a:lstStyle>
          <a:p>
            <a:fld id="{BCDB334D-D17F-49C4-91DD-37BB7E818209}" type="datetimeFigureOut">
              <a:rPr lang="de-CH" smtClean="0"/>
              <a:t>29.08.2017</a:t>
            </a:fld>
            <a:endParaRPr lang="de-CH"/>
          </a:p>
        </p:txBody>
      </p:sp>
      <p:sp>
        <p:nvSpPr>
          <p:cNvPr id="4" name="Folienbildplatzhalter 3"/>
          <p:cNvSpPr>
            <a:spLocks noGrp="1" noRot="1" noChangeAspect="1"/>
          </p:cNvSpPr>
          <p:nvPr>
            <p:ph type="sldImg" idx="2"/>
          </p:nvPr>
        </p:nvSpPr>
        <p:spPr>
          <a:xfrm>
            <a:off x="90488" y="746125"/>
            <a:ext cx="6613525" cy="3722688"/>
          </a:xfrm>
          <a:prstGeom prst="rect">
            <a:avLst/>
          </a:prstGeom>
          <a:noFill/>
          <a:ln w="12700">
            <a:solidFill>
              <a:prstClr val="black"/>
            </a:solidFill>
          </a:ln>
        </p:spPr>
        <p:txBody>
          <a:bodyPr vert="horz" lIns="95564" tIns="47782" rIns="95564" bIns="47782" rtlCol="0" anchor="ctr"/>
          <a:lstStyle/>
          <a:p>
            <a:endParaRPr lang="de-CH"/>
          </a:p>
        </p:txBody>
      </p:sp>
      <p:sp>
        <p:nvSpPr>
          <p:cNvPr id="5" name="Notizenplatzhalter 4"/>
          <p:cNvSpPr>
            <a:spLocks noGrp="1"/>
          </p:cNvSpPr>
          <p:nvPr>
            <p:ph type="body" sz="quarter" idx="3"/>
          </p:nvPr>
        </p:nvSpPr>
        <p:spPr>
          <a:xfrm>
            <a:off x="679451" y="4717416"/>
            <a:ext cx="5435600" cy="4469130"/>
          </a:xfrm>
          <a:prstGeom prst="rect">
            <a:avLst/>
          </a:prstGeom>
        </p:spPr>
        <p:txBody>
          <a:bodyPr vert="horz" lIns="95564" tIns="47782" rIns="95564" bIns="47782"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1" y="9433108"/>
            <a:ext cx="2944283" cy="496570"/>
          </a:xfrm>
          <a:prstGeom prst="rect">
            <a:avLst/>
          </a:prstGeom>
        </p:spPr>
        <p:txBody>
          <a:bodyPr vert="horz" lIns="95564" tIns="47782" rIns="95564" bIns="47782" rtlCol="0" anchor="b"/>
          <a:lstStyle>
            <a:lvl1pPr algn="l">
              <a:defRPr sz="1300"/>
            </a:lvl1pPr>
          </a:lstStyle>
          <a:p>
            <a:endParaRPr lang="de-CH"/>
          </a:p>
        </p:txBody>
      </p:sp>
      <p:sp>
        <p:nvSpPr>
          <p:cNvPr id="7" name="Foliennummernplatzhalter 6"/>
          <p:cNvSpPr>
            <a:spLocks noGrp="1"/>
          </p:cNvSpPr>
          <p:nvPr>
            <p:ph type="sldNum" sz="quarter" idx="5"/>
          </p:nvPr>
        </p:nvSpPr>
        <p:spPr>
          <a:xfrm>
            <a:off x="3848646" y="9433108"/>
            <a:ext cx="2944283" cy="496570"/>
          </a:xfrm>
          <a:prstGeom prst="rect">
            <a:avLst/>
          </a:prstGeom>
        </p:spPr>
        <p:txBody>
          <a:bodyPr vert="horz" lIns="95564" tIns="47782" rIns="95564" bIns="47782" rtlCol="0" anchor="b"/>
          <a:lstStyle>
            <a:lvl1pPr algn="r">
              <a:defRPr sz="1300"/>
            </a:lvl1pPr>
          </a:lstStyle>
          <a:p>
            <a:fld id="{A51C0C35-A9A2-4EFD-9BAF-1E52E29E03D1}" type="slidenum">
              <a:rPr lang="de-CH" smtClean="0"/>
              <a:t>‹#›</a:t>
            </a:fld>
            <a:endParaRPr lang="de-CH"/>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A51C0C35-A9A2-4EFD-9BAF-1E52E29E03D1}" type="slidenum">
              <a:rPr lang="de-CH" smtClean="0"/>
              <a:t>1</a:t>
            </a:fld>
            <a:endParaRPr lang="de-CH"/>
          </a:p>
        </p:txBody>
      </p:sp>
    </p:spTree>
    <p:extLst>
      <p:ext uri="{BB962C8B-B14F-4D97-AF65-F5344CB8AC3E}">
        <p14:creationId xmlns:p14="http://schemas.microsoft.com/office/powerpoint/2010/main" val="4218458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10</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11</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12</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13</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14</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15</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16</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17</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18</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19</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20</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21</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22</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3</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Working</a:t>
            </a:r>
            <a:r>
              <a:rPr lang="es-ES" dirty="0"/>
              <a:t> </a:t>
            </a:r>
            <a:r>
              <a:rPr lang="es-ES" dirty="0" err="1"/>
              <a:t>principle</a:t>
            </a:r>
            <a:endParaRPr lang="es-ES" dirty="0"/>
          </a:p>
          <a:p>
            <a:r>
              <a:rPr lang="en-US" dirty="0"/>
              <a:t>The variable shear stiffness G2t2 that is required for the activation of the adaptive web can in principle be achieved by changing either the web’s shear modulus or its thickness. The change in shear stiffness of the adaptive web will lead to a shift of the shear center in horizontal direction and thus to a non-zero twist of the profile.</a:t>
            </a:r>
          </a:p>
          <a:p>
            <a:endParaRPr lang="en-US" dirty="0"/>
          </a:p>
          <a:p>
            <a:r>
              <a:rPr lang="en-US" dirty="0"/>
              <a:t>Case</a:t>
            </a:r>
            <a:r>
              <a:rPr lang="en-US" baseline="0" dirty="0"/>
              <a:t> 1-Raither:  - ACTIVE</a:t>
            </a:r>
          </a:p>
          <a:p>
            <a:r>
              <a:rPr lang="en-US" dirty="0"/>
              <a:t>An implementation based on the variation of the elastic modulus of a polymer web due to changes in temperature is investigated.</a:t>
            </a:r>
          </a:p>
          <a:p>
            <a:endParaRPr lang="es-ES" dirty="0"/>
          </a:p>
          <a:p>
            <a:r>
              <a:rPr lang="es-ES" dirty="0"/>
              <a:t>Case 2-</a:t>
            </a:r>
            <a:r>
              <a:rPr lang="es-ES" baseline="0" dirty="0"/>
              <a:t>Runkel: - PASSIVE</a:t>
            </a:r>
          </a:p>
          <a:p>
            <a:r>
              <a:rPr lang="en-US" baseline="0" dirty="0"/>
              <a:t>A particular material anisotropy by varying </a:t>
            </a:r>
            <a:r>
              <a:rPr lang="en-US" baseline="0" dirty="0" err="1"/>
              <a:t>fibre</a:t>
            </a:r>
            <a:r>
              <a:rPr lang="en-US" baseline="0" dirty="0"/>
              <a:t> orientation and thickness of the component is introduced.</a:t>
            </a:r>
            <a:endParaRPr lang="es-ES" baseline="0" dirty="0"/>
          </a:p>
          <a:p>
            <a:endParaRPr lang="en-US" dirty="0"/>
          </a:p>
          <a:p>
            <a:r>
              <a:rPr lang="en-US" dirty="0"/>
              <a:t>Case</a:t>
            </a:r>
            <a:r>
              <a:rPr lang="en-US" baseline="0" dirty="0"/>
              <a:t> 3-Chiral:</a:t>
            </a:r>
          </a:p>
          <a:p>
            <a:r>
              <a:rPr lang="en-GB" dirty="0"/>
              <a:t>At a particular external load, the shear flow in the web exceeds the buckling limit, resulting in a drastic reduction of the effective shear modulus of this structural element</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4</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5</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6</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7</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8</a:t>
            </a:fld>
            <a:endParaRPr lang="de-CH"/>
          </a:p>
        </p:txBody>
      </p:sp>
    </p:spTree>
    <p:extLst>
      <p:ext uri="{BB962C8B-B14F-4D97-AF65-F5344CB8AC3E}">
        <p14:creationId xmlns:p14="http://schemas.microsoft.com/office/powerpoint/2010/main" val="1516757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9</a:t>
            </a:fld>
            <a:endParaRPr lang="de-CH"/>
          </a:p>
        </p:txBody>
      </p:sp>
    </p:spTree>
    <p:extLst>
      <p:ext uri="{BB962C8B-B14F-4D97-AF65-F5344CB8AC3E}">
        <p14:creationId xmlns:p14="http://schemas.microsoft.com/office/powerpoint/2010/main" val="1516757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ti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CMASLab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30078" b="36519"/>
          <a:stretch/>
        </p:blipFill>
        <p:spPr>
          <a:xfrm>
            <a:off x="431629" y="620714"/>
            <a:ext cx="11323637" cy="2836861"/>
          </a:xfrm>
          <a:prstGeom prst="rect">
            <a:avLst/>
          </a:prstGeom>
        </p:spPr>
      </p:pic>
      <p:sp>
        <p:nvSpPr>
          <p:cNvPr id="3" name="Untertitel 2"/>
          <p:cNvSpPr>
            <a:spLocks noGrp="1"/>
          </p:cNvSpPr>
          <p:nvPr>
            <p:ph type="subTitle" idx="1"/>
          </p:nvPr>
        </p:nvSpPr>
        <p:spPr>
          <a:xfrm>
            <a:off x="431632" y="4563876"/>
            <a:ext cx="11323975" cy="1673412"/>
          </a:xfrm>
          <a:solidFill>
            <a:schemeClr val="accent4"/>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92BF4FBE-0522-49A2-A01E-13F521B4C0B7}" type="datetime1">
              <a:rPr lang="de-DE" smtClean="0"/>
              <a:t>29.08.2017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2" name="Titel 1"/>
          <p:cNvSpPr>
            <a:spLocks noGrp="1"/>
          </p:cNvSpPr>
          <p:nvPr>
            <p:ph type="ctrTitle"/>
          </p:nvPr>
        </p:nvSpPr>
        <p:spPr>
          <a:xfrm>
            <a:off x="431632" y="3429000"/>
            <a:ext cx="11323975" cy="1152128"/>
          </a:xfrm>
          <a:solidFill>
            <a:schemeClr val="accent4"/>
          </a:solidFill>
        </p:spPr>
        <p:txBody>
          <a:bodyPr wrap="square" lIns="144000" tIns="72000" anchor="t" anchorCtr="0"/>
          <a:lstStyle>
            <a:lvl1pPr>
              <a:lnSpc>
                <a:spcPct val="100000"/>
              </a:lnSpc>
              <a:spcBef>
                <a:spcPts val="0"/>
              </a:spcBef>
              <a:defRPr sz="3200">
                <a:solidFill>
                  <a:schemeClr val="bg1"/>
                </a:solidFill>
              </a:defRPr>
            </a:lvl1pPr>
          </a:lstStyle>
          <a:p>
            <a:r>
              <a:rPr lang="en-US"/>
              <a:t>Click to edit Master title style</a:t>
            </a:r>
            <a:endParaRPr lang="de-DE"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59244" y="1037894"/>
            <a:ext cx="2688750" cy="2002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0712657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Kapitelauftakt B">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31632" y="612001"/>
            <a:ext cx="11323975" cy="5616575"/>
          </a:xfrm>
          <a:solidFill>
            <a:schemeClr val="tx1"/>
          </a:solidFill>
        </p:spPr>
        <p:txBody>
          <a:bodyPr lIns="144000" tIns="450000" bIns="0" anchor="t" anchorCtr="0"/>
          <a:lstStyle>
            <a:lvl1pPr>
              <a:lnSpc>
                <a:spcPct val="113000"/>
              </a:lnSpc>
              <a:defRPr sz="3200">
                <a:solidFill>
                  <a:schemeClr val="bg1"/>
                </a:solidFill>
              </a:defRPr>
            </a:lvl1pPr>
          </a:lstStyle>
          <a:p>
            <a:r>
              <a:rPr lang="de-DE" dirty="0"/>
              <a:t>Titel und Hintergrundfarbe bearbeiten</a:t>
            </a:r>
          </a:p>
        </p:txBody>
      </p:sp>
      <p:sp>
        <p:nvSpPr>
          <p:cNvPr id="3" name="Datumsplatzhalter 2"/>
          <p:cNvSpPr>
            <a:spLocks noGrp="1"/>
          </p:cNvSpPr>
          <p:nvPr>
            <p:ph type="dt" sz="half" idx="10"/>
          </p:nvPr>
        </p:nvSpPr>
        <p:spPr/>
        <p:txBody>
          <a:bodyPr/>
          <a:lstStyle/>
          <a:p>
            <a:fld id="{681F6098-E9E1-42B4-9C80-2F52B9453439}" type="datetime1">
              <a:rPr lang="de-DE" smtClean="0"/>
              <a:t>29.08.2017</a:t>
            </a:fld>
            <a:endParaRPr lang="de-DE"/>
          </a:p>
        </p:txBody>
      </p:sp>
      <p:sp>
        <p:nvSpPr>
          <p:cNvPr id="4" name="Fußzeilenplatzhalter 3"/>
          <p:cNvSpPr>
            <a:spLocks noGrp="1"/>
          </p:cNvSpPr>
          <p:nvPr>
            <p:ph type="ftr" sz="quarter" idx="11"/>
          </p:nvPr>
        </p:nvSpPr>
        <p:spPr/>
        <p:txBody>
          <a:bodyPr/>
          <a:lstStyle/>
          <a:p>
            <a:r>
              <a:rPr lang="de-DE"/>
              <a:t>((Vorname Nachname))</a:t>
            </a:r>
          </a:p>
        </p:txBody>
      </p:sp>
      <p:sp>
        <p:nvSpPr>
          <p:cNvPr id="5" name="Foliennummernplatzhalter 4"/>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7480441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431632" y="4823306"/>
            <a:ext cx="11323975" cy="1013969"/>
          </a:xfrm>
          <a:solidFill>
            <a:schemeClr val="accent4"/>
          </a:solidFill>
        </p:spPr>
        <p:txBody>
          <a:bodyPr wrap="square" lIns="144000" tIns="108000" anchor="t" anchorCtr="0"/>
          <a:lstStyle>
            <a:lvl1pPr>
              <a:lnSpc>
                <a:spcPct val="100000"/>
              </a:lnSpc>
              <a:spcBef>
                <a:spcPts val="0"/>
              </a:spcBef>
              <a:defRPr sz="2800" baseline="0">
                <a:solidFill>
                  <a:schemeClr val="bg1"/>
                </a:solidFill>
              </a:defRPr>
            </a:lvl1pPr>
          </a:lstStyle>
          <a:p>
            <a:r>
              <a:rPr lang="en-US"/>
              <a:t>Click to edit Master title style</a:t>
            </a:r>
            <a:endParaRPr lang="de-DE" dirty="0"/>
          </a:p>
        </p:txBody>
      </p:sp>
      <p:sp>
        <p:nvSpPr>
          <p:cNvPr id="3" name="Untertitel 2"/>
          <p:cNvSpPr>
            <a:spLocks noGrp="1"/>
          </p:cNvSpPr>
          <p:nvPr>
            <p:ph type="subTitle" idx="1"/>
          </p:nvPr>
        </p:nvSpPr>
        <p:spPr>
          <a:xfrm>
            <a:off x="431632" y="5809754"/>
            <a:ext cx="11323975" cy="427535"/>
          </a:xfrm>
          <a:solidFill>
            <a:schemeClr val="accent4"/>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0E397BD4-0686-495C-8D8F-54DB8CB790DF}" type="datetime1">
              <a:rPr lang="de-DE" smtClean="0"/>
              <a:t>29.08.2017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3"/>
            <a:ext cx="11323975" cy="4204512"/>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431632" y="4823306"/>
            <a:ext cx="11323975"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US"/>
              <a:t>Click to edit Master title style</a:t>
            </a:r>
            <a:endParaRPr lang="de-DE" dirty="0"/>
          </a:p>
        </p:txBody>
      </p:sp>
      <p:sp>
        <p:nvSpPr>
          <p:cNvPr id="3" name="Untertitel 2"/>
          <p:cNvSpPr>
            <a:spLocks noGrp="1"/>
          </p:cNvSpPr>
          <p:nvPr>
            <p:ph type="subTitle" idx="1"/>
          </p:nvPr>
        </p:nvSpPr>
        <p:spPr>
          <a:xfrm>
            <a:off x="431632" y="5809754"/>
            <a:ext cx="11323975"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p:txBody>
          <a:bodyPr/>
          <a:lstStyle/>
          <a:p>
            <a:fld id="{0E397BD4-0686-495C-8D8F-54DB8CB790DF}" type="datetime1">
              <a:rPr lang="de-DE" smtClean="0"/>
              <a:t>29.08.2017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4"/>
            <a:ext cx="11323975" cy="4204513"/>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14902917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CMASLab 1">
    <p:bg>
      <p:bgPr>
        <a:blipFill dpi="0" rotWithShape="1">
          <a:blip r:embed="rId2">
            <a:lum/>
          </a:blip>
          <a:srcRect/>
          <a:stretch>
            <a:fillRect t="-23000" b="-11000"/>
          </a:stretch>
        </a:blipFill>
        <a:effectLst/>
      </p:bgPr>
    </p:bg>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431631" y="620714"/>
            <a:ext cx="11323973"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grpSp>
        <p:nvGrpSpPr>
          <p:cNvPr id="6" name="Gruppieren 5"/>
          <p:cNvGrpSpPr/>
          <p:nvPr userDrawn="1"/>
        </p:nvGrpSpPr>
        <p:grpSpPr>
          <a:xfrm>
            <a:off x="190426" y="152401"/>
            <a:ext cx="11806387" cy="612775"/>
            <a:chOff x="142875" y="152400"/>
            <a:chExt cx="8858250" cy="612775"/>
          </a:xfrm>
          <a:solidFill>
            <a:schemeClr val="accent4"/>
          </a:solidFill>
        </p:grpSpPr>
        <p:sp>
          <p:nvSpPr>
            <p:cNvPr id="7" name="Rechteck 6"/>
            <p:cNvSpPr/>
            <p:nvPr userDrawn="1"/>
          </p:nvSpPr>
          <p:spPr>
            <a:xfrm>
              <a:off x="142875" y="152400"/>
              <a:ext cx="8858250" cy="4683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hteck 8"/>
            <p:cNvSpPr/>
            <p:nvPr userDrawn="1"/>
          </p:nvSpPr>
          <p:spPr>
            <a:xfrm>
              <a:off x="142875" y="597694"/>
              <a:ext cx="180975"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hteck 10"/>
            <p:cNvSpPr/>
            <p:nvPr userDrawn="1"/>
          </p:nvSpPr>
          <p:spPr>
            <a:xfrm>
              <a:off x="8820150" y="597693"/>
              <a:ext cx="180975"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2" name="Bild 18" descr="g_eth_logo_kurz_neg_Schutzraum.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000" y="306000"/>
              <a:ext cx="783306" cy="170449"/>
            </a:xfrm>
            <a:prstGeom prst="rect">
              <a:avLst/>
            </a:prstGeom>
            <a:grpFill/>
            <a:ln>
              <a:noFill/>
            </a:ln>
          </p:spPr>
        </p:pic>
      </p:grpSp>
      <p:sp>
        <p:nvSpPr>
          <p:cNvPr id="2" name="Titel 1"/>
          <p:cNvSpPr>
            <a:spLocks noGrp="1"/>
          </p:cNvSpPr>
          <p:nvPr>
            <p:ph type="ctrTitle"/>
          </p:nvPr>
        </p:nvSpPr>
        <p:spPr>
          <a:xfrm>
            <a:off x="431632" y="1063255"/>
            <a:ext cx="11323974" cy="960809"/>
          </a:xfrm>
          <a:solidFill>
            <a:schemeClr val="bg1"/>
          </a:solidFill>
        </p:spPr>
        <p:txBody>
          <a:bodyPr wrap="square" lIns="144000" tIns="0" anchor="t" anchorCtr="0"/>
          <a:lstStyle>
            <a:lvl1pPr>
              <a:lnSpc>
                <a:spcPct val="100000"/>
              </a:lnSpc>
              <a:spcBef>
                <a:spcPts val="0"/>
              </a:spcBef>
              <a:defRPr sz="2800"/>
            </a:lvl1pPr>
          </a:lstStyle>
          <a:p>
            <a:r>
              <a:rPr lang="en-US"/>
              <a:t>Click to edit Master title style</a:t>
            </a:r>
            <a:endParaRPr lang="de-DE" dirty="0"/>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632" y="4540382"/>
            <a:ext cx="2688750" cy="2002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43249997"/>
      </p:ext>
    </p:extLst>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p:nvPr>
        </p:nvSpPr>
        <p:spPr>
          <a:xfrm>
            <a:off x="431632" y="2024064"/>
            <a:ext cx="11323975" cy="4210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umsplatzhalter 3"/>
          <p:cNvSpPr>
            <a:spLocks noGrp="1"/>
          </p:cNvSpPr>
          <p:nvPr>
            <p:ph type="dt" sz="half" idx="10"/>
          </p:nvPr>
        </p:nvSpPr>
        <p:spPr/>
        <p:txBody>
          <a:bodyPr/>
          <a:lstStyle/>
          <a:p>
            <a:fld id="{3B2F6CB8-9391-4BED-909F-C47A979AE1C4}" type="datetime1">
              <a:rPr lang="de-DE" smtClean="0"/>
              <a:t>29.08.2017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7" name="Titel 6"/>
          <p:cNvSpPr>
            <a:spLocks noGrp="1"/>
          </p:cNvSpPr>
          <p:nvPr>
            <p:ph type="title"/>
          </p:nvPr>
        </p:nvSpPr>
        <p:spPr>
          <a:solidFill>
            <a:schemeClr val="bg1"/>
          </a:solidFill>
        </p:spPr>
        <p:txBody>
          <a:bodyPr/>
          <a:lstStyle/>
          <a:p>
            <a:r>
              <a:rPr lang="en-US"/>
              <a:t>Click to edit Master title style</a:t>
            </a:r>
            <a:endParaRPr lang="de-CH"/>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31631" y="2024064"/>
            <a:ext cx="5469863"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4" name="Inhaltsplatzhalter 3"/>
          <p:cNvSpPr>
            <a:spLocks noGrp="1"/>
          </p:cNvSpPr>
          <p:nvPr>
            <p:ph sz="half" idx="2" hasCustomPrompt="1"/>
          </p:nvPr>
        </p:nvSpPr>
        <p:spPr>
          <a:xfrm>
            <a:off x="6285565" y="2024064"/>
            <a:ext cx="5470041"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5" name="Datumsplatzhalter 4"/>
          <p:cNvSpPr>
            <a:spLocks noGrp="1"/>
          </p:cNvSpPr>
          <p:nvPr>
            <p:ph type="dt" sz="half" idx="10"/>
          </p:nvPr>
        </p:nvSpPr>
        <p:spPr/>
        <p:txBody>
          <a:bodyPr/>
          <a:lstStyle/>
          <a:p>
            <a:fld id="{C6A1628A-2A40-4B37-B167-309C0EBB4BBF}" type="datetime1">
              <a:rPr lang="de-DE" smtClean="0"/>
              <a:t>29.08.2017</a:t>
            </a:fld>
            <a:endParaRPr lang="de-DE"/>
          </a:p>
        </p:txBody>
      </p:sp>
      <p:sp>
        <p:nvSpPr>
          <p:cNvPr id="6" name="Fußzeilenplatzhalter 5"/>
          <p:cNvSpPr>
            <a:spLocks noGrp="1"/>
          </p:cNvSpPr>
          <p:nvPr>
            <p:ph type="ftr" sz="quarter" idx="11"/>
          </p:nvPr>
        </p:nvSpPr>
        <p:spPr/>
        <p:txBody>
          <a:bodyPr/>
          <a:lstStyle/>
          <a:p>
            <a:r>
              <a:rPr lang="de-DE"/>
              <a:t>((Vorname Nachname))</a:t>
            </a:r>
          </a:p>
        </p:txBody>
      </p:sp>
      <p:sp>
        <p:nvSpPr>
          <p:cNvPr id="7" name="Foliennummernplatzhalter 6"/>
          <p:cNvSpPr>
            <a:spLocks noGrp="1"/>
          </p:cNvSpPr>
          <p:nvPr>
            <p:ph type="sldNum" sz="quarter" idx="12"/>
          </p:nvPr>
        </p:nvSpPr>
        <p:spPr/>
        <p:txBody>
          <a:bodyPr/>
          <a:lstStyle/>
          <a:p>
            <a:fld id="{6C6AE60A-B69C-4790-82F7-3882EDF23186}" type="slidenum">
              <a:rPr lang="de-DE" smtClean="0"/>
              <a:t>‹#›</a:t>
            </a:fld>
            <a:endParaRPr lang="de-DE"/>
          </a:p>
        </p:txBody>
      </p:sp>
      <p:sp>
        <p:nvSpPr>
          <p:cNvPr id="8" name="Titel 7"/>
          <p:cNvSpPr>
            <a:spLocks noGrp="1"/>
          </p:cNvSpPr>
          <p:nvPr>
            <p:ph type="title"/>
          </p:nvPr>
        </p:nvSpPr>
        <p:spPr>
          <a:solidFill>
            <a:schemeClr val="bg1"/>
          </a:solidFill>
        </p:spPr>
        <p:txBody>
          <a:bodyPr/>
          <a:lstStyle/>
          <a:p>
            <a:r>
              <a:rPr lang="en-US"/>
              <a:t>Click to edit Master title style</a:t>
            </a:r>
            <a:endParaRPr lang="de-CH"/>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4AE1E89-2EE0-4320-B5A2-F15E505D5862}" type="datetime1">
              <a:rPr lang="de-DE" smtClean="0"/>
              <a:t>29.08.2017</a:t>
            </a:fld>
            <a:endParaRPr lang="de-DE"/>
          </a:p>
        </p:txBody>
      </p:sp>
      <p:sp>
        <p:nvSpPr>
          <p:cNvPr id="3" name="Fußzeilenplatzhalter 2"/>
          <p:cNvSpPr>
            <a:spLocks noGrp="1"/>
          </p:cNvSpPr>
          <p:nvPr>
            <p:ph type="ftr" sz="quarter" idx="11"/>
          </p:nvPr>
        </p:nvSpPr>
        <p:spPr/>
        <p:txBody>
          <a:bodyPr/>
          <a:lstStyle/>
          <a:p>
            <a:r>
              <a:rPr lang="de-DE"/>
              <a:t>((Vorname Nachname))</a:t>
            </a:r>
          </a:p>
        </p:txBody>
      </p:sp>
      <p:sp>
        <p:nvSpPr>
          <p:cNvPr id="4" name="Foliennummernplatzhalter 3"/>
          <p:cNvSpPr>
            <a:spLocks noGrp="1"/>
          </p:cNvSpPr>
          <p:nvPr>
            <p:ph type="sldNum" sz="quarter" idx="12"/>
          </p:nvPr>
        </p:nvSpPr>
        <p:spPr/>
        <p:txBody>
          <a:bodyPr/>
          <a:lstStyle/>
          <a:p>
            <a:fld id="{6C6AE60A-B69C-4790-82F7-3882EDF23186}" type="slidenum">
              <a:rPr lang="de-DE" smtClean="0"/>
              <a:t>‹#›</a:t>
            </a:fld>
            <a:endParaRPr lang="de-DE"/>
          </a:p>
        </p:txBody>
      </p:sp>
      <p:sp>
        <p:nvSpPr>
          <p:cNvPr id="5" name="Titel 4"/>
          <p:cNvSpPr>
            <a:spLocks noGrp="1"/>
          </p:cNvSpPr>
          <p:nvPr>
            <p:ph type="title"/>
          </p:nvPr>
        </p:nvSpPr>
        <p:spPr/>
        <p:txBody>
          <a:bodyPr/>
          <a:lstStyle/>
          <a:p>
            <a:r>
              <a:rPr lang="en-US"/>
              <a:t>Click to edit Master title style</a:t>
            </a:r>
            <a:endParaRPr lang="de-CH"/>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D860B62-60FD-48EF-B2F4-6E7265AD3459}" type="datetime1">
              <a:rPr lang="de-DE" smtClean="0"/>
              <a:t>29.08.2017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10" name="Bildplatzhalter 9"/>
          <p:cNvSpPr>
            <a:spLocks noGrp="1"/>
          </p:cNvSpPr>
          <p:nvPr>
            <p:ph type="pic" sz="quarter" idx="13"/>
          </p:nvPr>
        </p:nvSpPr>
        <p:spPr>
          <a:xfrm>
            <a:off x="431632" y="620713"/>
            <a:ext cx="11323975" cy="5607860"/>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apitelauftakt A">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F4A91D9-FBFE-4ACC-A99A-BC74A6E03CC5}" type="datetime1">
              <a:rPr lang="de-DE" smtClean="0"/>
              <a:t>29.08.2017</a:t>
            </a:fld>
            <a:endParaRPr lang="de-DE"/>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
        <p:nvSpPr>
          <p:cNvPr id="8" name="Inhaltsplatzhalter 7"/>
          <p:cNvSpPr>
            <a:spLocks noGrp="1"/>
          </p:cNvSpPr>
          <p:nvPr>
            <p:ph sz="quarter" idx="13" hasCustomPrompt="1"/>
          </p:nvPr>
        </p:nvSpPr>
        <p:spPr>
          <a:xfrm>
            <a:off x="431632" y="1565138"/>
            <a:ext cx="11323975" cy="4672150"/>
          </a:xfrm>
          <a:solidFill>
            <a:schemeClr val="tx1"/>
          </a:solidFill>
        </p:spPr>
        <p:txBody>
          <a:bodyPr lIns="144000" tIns="450000"/>
          <a:lstStyle>
            <a:lvl1pPr marL="0" indent="0">
              <a:lnSpc>
                <a:spcPct val="114000"/>
              </a:lnSpc>
              <a:buNone/>
              <a:defRPr sz="2000">
                <a:solidFill>
                  <a:schemeClr val="bg1"/>
                </a:solidFill>
              </a:defRPr>
            </a:lvl1pPr>
          </a:lstStyle>
          <a:p>
            <a:pPr lvl="0"/>
            <a:r>
              <a:rPr lang="de-DE" dirty="0"/>
              <a:t>Inhalt und Hintergrundfarbe bearbeiten</a:t>
            </a:r>
          </a:p>
        </p:txBody>
      </p:sp>
      <p:sp>
        <p:nvSpPr>
          <p:cNvPr id="2" name="Titel 1"/>
          <p:cNvSpPr>
            <a:spLocks noGrp="1"/>
          </p:cNvSpPr>
          <p:nvPr>
            <p:ph type="title" hasCustomPrompt="1"/>
          </p:nvPr>
        </p:nvSpPr>
        <p:spPr>
          <a:xfrm>
            <a:off x="431632" y="612000"/>
            <a:ext cx="11323975" cy="972000"/>
          </a:xfrm>
          <a:solidFill>
            <a:schemeClr val="tx1"/>
          </a:solidFill>
        </p:spPr>
        <p:txBody>
          <a:bodyPr lIns="140400"/>
          <a:lstStyle>
            <a:lvl1pPr>
              <a:lnSpc>
                <a:spcPct val="100000"/>
              </a:lnSpc>
              <a:defRPr sz="2800">
                <a:solidFill>
                  <a:schemeClr val="bg1"/>
                </a:solidFill>
              </a:defRPr>
            </a:lvl1pPr>
          </a:lstStyle>
          <a:p>
            <a:r>
              <a:rPr lang="de-DE" dirty="0"/>
              <a:t>Titel und Hintergrundfarbe bearbeiten</a:t>
            </a:r>
          </a:p>
        </p:txBody>
      </p:sp>
    </p:spTree>
    <p:extLst>
      <p:ext uri="{BB962C8B-B14F-4D97-AF65-F5344CB8AC3E}">
        <p14:creationId xmlns:p14="http://schemas.microsoft.com/office/powerpoint/2010/main" val="32629627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Gruppieren 10"/>
          <p:cNvGrpSpPr/>
          <p:nvPr/>
        </p:nvGrpSpPr>
        <p:grpSpPr>
          <a:xfrm>
            <a:off x="190425" y="152401"/>
            <a:ext cx="11808187" cy="612775"/>
            <a:chOff x="142874" y="152400"/>
            <a:chExt cx="8859601" cy="612775"/>
          </a:xfrm>
          <a:solidFill>
            <a:schemeClr val="accent4"/>
          </a:solidFill>
        </p:grpSpPr>
        <p:sp>
          <p:nvSpPr>
            <p:cNvPr id="24" name="Rechteck 23"/>
            <p:cNvSpPr/>
            <p:nvPr userDrawn="1"/>
          </p:nvSpPr>
          <p:spPr>
            <a:xfrm>
              <a:off x="142875" y="152400"/>
              <a:ext cx="8859600"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Rechteck 24"/>
            <p:cNvSpPr/>
            <p:nvPr userDrawn="1"/>
          </p:nvSpPr>
          <p:spPr>
            <a:xfrm>
              <a:off x="142874"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Rechteck 25"/>
            <p:cNvSpPr/>
            <p:nvPr userDrawn="1"/>
          </p:nvSpPr>
          <p:spPr>
            <a:xfrm>
              <a:off x="8814997" y="597693"/>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7" name="Bild 18" descr="g_eth_logo_kurz_neg_Schutzraum.eps"/>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24000" y="306000"/>
              <a:ext cx="781900" cy="170143"/>
            </a:xfrm>
            <a:prstGeom prst="rect">
              <a:avLst/>
            </a:prstGeom>
            <a:grpFill/>
            <a:ln>
              <a:noFill/>
            </a:ln>
          </p:spPr>
        </p:pic>
      </p:grpSp>
      <p:sp>
        <p:nvSpPr>
          <p:cNvPr id="4" name="Datumsplatzhalter 3"/>
          <p:cNvSpPr>
            <a:spLocks noGrp="1"/>
          </p:cNvSpPr>
          <p:nvPr>
            <p:ph type="dt" sz="half" idx="2"/>
          </p:nvPr>
        </p:nvSpPr>
        <p:spPr>
          <a:xfrm>
            <a:off x="10579365" y="6308726"/>
            <a:ext cx="815772" cy="468312"/>
          </a:xfrm>
          <a:prstGeom prst="rect">
            <a:avLst/>
          </a:prstGeom>
        </p:spPr>
        <p:txBody>
          <a:bodyPr vert="horz" wrap="none" lIns="0" tIns="0" rIns="0" bIns="0" rtlCol="0" anchor="ctr"/>
          <a:lstStyle>
            <a:lvl1pPr algn="ctr">
              <a:defRPr sz="800">
                <a:solidFill>
                  <a:schemeClr val="tx1"/>
                </a:solidFill>
              </a:defRPr>
            </a:lvl1pPr>
          </a:lstStyle>
          <a:p>
            <a:fld id="{BD23B19E-8C35-419D-B8B2-87612A89E43F}" type="datetime1">
              <a:rPr lang="de-DE" smtClean="0"/>
              <a:t>29.08.2017</a:t>
            </a:fld>
            <a:endParaRPr lang="de-DE" dirty="0"/>
          </a:p>
        </p:txBody>
      </p:sp>
      <p:sp>
        <p:nvSpPr>
          <p:cNvPr id="5" name="Fußzeilenplatzhalter 4"/>
          <p:cNvSpPr>
            <a:spLocks noGrp="1"/>
          </p:cNvSpPr>
          <p:nvPr>
            <p:ph type="ftr" sz="quarter" idx="3"/>
          </p:nvPr>
        </p:nvSpPr>
        <p:spPr>
          <a:xfrm>
            <a:off x="6093620" y="6308726"/>
            <a:ext cx="4276480" cy="468312"/>
          </a:xfrm>
          <a:prstGeom prst="rect">
            <a:avLst/>
          </a:prstGeom>
        </p:spPr>
        <p:txBody>
          <a:bodyPr vert="horz" wrap="none" lIns="0" tIns="0" rIns="0" bIns="0" rtlCol="0" anchor="ctr"/>
          <a:lstStyle>
            <a:lvl1pPr algn="r">
              <a:defRPr sz="800">
                <a:solidFill>
                  <a:schemeClr val="tx1"/>
                </a:solidFill>
              </a:defRPr>
            </a:lvl1pPr>
          </a:lstStyle>
          <a:p>
            <a:r>
              <a:rPr lang="de-DE" dirty="0"/>
              <a:t>((Vorname Nachname))</a:t>
            </a:r>
          </a:p>
        </p:txBody>
      </p:sp>
      <p:sp>
        <p:nvSpPr>
          <p:cNvPr id="6" name="Foliennummernplatzhalter 5"/>
          <p:cNvSpPr>
            <a:spLocks noGrp="1"/>
          </p:cNvSpPr>
          <p:nvPr>
            <p:ph type="sldNum" sz="quarter" idx="4"/>
          </p:nvPr>
        </p:nvSpPr>
        <p:spPr>
          <a:xfrm>
            <a:off x="11497309"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DE" smtClean="0"/>
              <a:pPr/>
              <a:t>‹#›</a:t>
            </a:fld>
            <a:endParaRPr lang="de-DE"/>
          </a:p>
        </p:txBody>
      </p:sp>
      <p:sp>
        <p:nvSpPr>
          <p:cNvPr id="3" name="Textplatzhalter 2"/>
          <p:cNvSpPr>
            <a:spLocks noGrp="1"/>
          </p:cNvSpPr>
          <p:nvPr>
            <p:ph type="body" idx="1"/>
          </p:nvPr>
        </p:nvSpPr>
        <p:spPr>
          <a:xfrm>
            <a:off x="431631" y="2024064"/>
            <a:ext cx="11307499" cy="4210046"/>
          </a:xfrm>
          <a:prstGeom prst="rect">
            <a:avLst/>
          </a:prstGeom>
        </p:spPr>
        <p:txBody>
          <a:bodyPr vert="horz" lIns="140400" tIns="0" rIns="144000" bIns="0" rtlCol="0">
            <a:no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feld 15"/>
          <p:cNvSpPr txBox="1"/>
          <p:nvPr/>
        </p:nvSpPr>
        <p:spPr>
          <a:xfrm>
            <a:off x="11408674"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441931"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431632" y="620714"/>
            <a:ext cx="11323975" cy="972000"/>
          </a:xfrm>
          <a:prstGeom prst="rect">
            <a:avLst/>
          </a:prstGeom>
          <a:solidFill>
            <a:schemeClr val="bg1"/>
          </a:solidFill>
        </p:spPr>
        <p:txBody>
          <a:bodyPr vert="horz" lIns="140400" tIns="0" rIns="144000" bIns="0" rtlCol="0" anchor="b" anchorCtr="0">
            <a:noAutofit/>
          </a:bodyPr>
          <a:lstStyle/>
          <a:p>
            <a:r>
              <a:rPr lang="de-DE" dirty="0"/>
              <a:t>Titelmasterformat durch Klicken bearbeiten</a:t>
            </a: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1631" y="6447157"/>
            <a:ext cx="1029375" cy="174375"/>
          </a:xfrm>
          <a:prstGeom prst="rect">
            <a:avLst/>
          </a:prstGeom>
        </p:spPr>
      </p:pic>
    </p:spTree>
  </p:cSld>
  <p:clrMap bg1="lt1" tx1="dk1" bg2="lt2" tx2="dk2" accent1="accent1" accent2="accent2" accent3="accent3" accent4="accent4" accent5="accent5" accent6="accent6" hlink="hlink" folHlink="folHlink"/>
  <p:sldLayoutIdLst>
    <p:sldLayoutId id="2147483668" r:id="rId1"/>
    <p:sldLayoutId id="2147483662" r:id="rId2"/>
    <p:sldLayoutId id="2147483667" r:id="rId3"/>
    <p:sldLayoutId id="2147483669" r:id="rId4"/>
    <p:sldLayoutId id="2147483650" r:id="rId5"/>
    <p:sldLayoutId id="2147483652" r:id="rId6"/>
    <p:sldLayoutId id="2147483655" r:id="rId7"/>
    <p:sldLayoutId id="2147483665" r:id="rId8"/>
    <p:sldLayoutId id="2147483664" r:id="rId9"/>
    <p:sldLayoutId id="2147483663" r:id="rId10"/>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4"/>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4"/>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4"/>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4"/>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4"/>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4.jpe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nchor="ctr"/>
          <a:lstStyle/>
          <a:p>
            <a:r>
              <a:rPr lang="de-CH" dirty="0"/>
              <a:t>Alejandro Valverde L</a:t>
            </a:r>
            <a:r>
              <a:rPr lang="es-ES" dirty="0" err="1"/>
              <a:t>ópez</a:t>
            </a:r>
            <a:r>
              <a:rPr lang="es-ES" dirty="0"/>
              <a:t>, </a:t>
            </a:r>
            <a:r>
              <a:rPr lang="es-ES" dirty="0" err="1"/>
              <a:t>Cranfield</a:t>
            </a:r>
            <a:r>
              <a:rPr lang="es-ES" dirty="0"/>
              <a:t> </a:t>
            </a:r>
            <a:r>
              <a:rPr lang="es-ES" dirty="0" err="1"/>
              <a:t>University</a:t>
            </a:r>
            <a:endParaRPr lang="es-ES" dirty="0"/>
          </a:p>
          <a:p>
            <a:r>
              <a:rPr lang="es-ES" dirty="0" err="1"/>
              <a:t>Advisors</a:t>
            </a:r>
            <a:r>
              <a:rPr lang="es-ES" dirty="0"/>
              <a:t>: </a:t>
            </a:r>
            <a:r>
              <a:rPr lang="es-ES" dirty="0" err="1"/>
              <a:t>Runkel</a:t>
            </a:r>
            <a:r>
              <a:rPr lang="es-ES" dirty="0"/>
              <a:t>, </a:t>
            </a:r>
            <a:r>
              <a:rPr lang="es-ES" dirty="0" err="1"/>
              <a:t>Falk</a:t>
            </a:r>
            <a:r>
              <a:rPr lang="es-ES" dirty="0"/>
              <a:t>; </a:t>
            </a:r>
            <a:r>
              <a:rPr lang="es-ES" dirty="0" err="1"/>
              <a:t>Keidel</a:t>
            </a:r>
            <a:r>
              <a:rPr lang="es-ES" dirty="0"/>
              <a:t>, </a:t>
            </a:r>
            <a:r>
              <a:rPr lang="es-ES" dirty="0" err="1"/>
              <a:t>Dominic</a:t>
            </a:r>
            <a:r>
              <a:rPr lang="es-ES" dirty="0"/>
              <a:t>; </a:t>
            </a:r>
            <a:r>
              <a:rPr lang="es-ES" dirty="0" err="1"/>
              <a:t>Urban</a:t>
            </a:r>
            <a:r>
              <a:rPr lang="es-ES" dirty="0"/>
              <a:t> </a:t>
            </a:r>
            <a:r>
              <a:rPr lang="es-ES" dirty="0" err="1"/>
              <a:t>Fasel</a:t>
            </a:r>
            <a:endParaRPr lang="de-CH" dirty="0"/>
          </a:p>
        </p:txBody>
      </p:sp>
      <p:sp>
        <p:nvSpPr>
          <p:cNvPr id="3" name="Datumsplatzhalter 2"/>
          <p:cNvSpPr>
            <a:spLocks noGrp="1"/>
          </p:cNvSpPr>
          <p:nvPr>
            <p:ph type="dt" sz="half" idx="10"/>
          </p:nvPr>
        </p:nvSpPr>
        <p:spPr/>
        <p:txBody>
          <a:bodyPr/>
          <a:lstStyle/>
          <a:p>
            <a:fld id="{92BF4FBE-0522-49A2-A01E-13F521B4C0B7}"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a:t>
            </a:fld>
            <a:endParaRPr lang="de-DE"/>
          </a:p>
        </p:txBody>
      </p:sp>
      <p:sp>
        <p:nvSpPr>
          <p:cNvPr id="7" name="Title 6"/>
          <p:cNvSpPr>
            <a:spLocks noGrp="1"/>
          </p:cNvSpPr>
          <p:nvPr>
            <p:ph type="ctrTitle"/>
          </p:nvPr>
        </p:nvSpPr>
        <p:spPr/>
        <p:txBody>
          <a:bodyPr/>
          <a:lstStyle/>
          <a:p>
            <a:r>
              <a:rPr lang="de-CH" dirty="0"/>
              <a:t>Master Thesis Project:</a:t>
            </a:r>
            <a:br>
              <a:rPr lang="de-CH" dirty="0"/>
            </a:br>
            <a:r>
              <a:rPr lang="en-US" dirty="0"/>
              <a:t>Bending-Twist Shape Adaptation of Wings by</a:t>
            </a:r>
            <a:br>
              <a:rPr lang="en-US" dirty="0"/>
            </a:br>
            <a:r>
              <a:rPr lang="en-US" dirty="0"/>
              <a:t>Compliant Chiral Spar Design</a:t>
            </a:r>
            <a:endParaRPr lang="de-CH" dirty="0"/>
          </a:p>
        </p:txBody>
      </p:sp>
    </p:spTree>
    <p:extLst>
      <p:ext uri="{BB962C8B-B14F-4D97-AF65-F5344CB8AC3E}">
        <p14:creationId xmlns:p14="http://schemas.microsoft.com/office/powerpoint/2010/main" val="405009045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10</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Chiral structure description</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891"/>
          <a:stretch/>
        </p:blipFill>
        <p:spPr>
          <a:xfrm>
            <a:off x="6744406" y="3195433"/>
            <a:ext cx="4397959" cy="3015529"/>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6682"/>
          <a:stretch/>
        </p:blipFill>
        <p:spPr>
          <a:xfrm>
            <a:off x="6641451" y="620713"/>
            <a:ext cx="4403474" cy="2438387"/>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24790" y="2120753"/>
            <a:ext cx="4810991" cy="2416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6694307" y="6177921"/>
            <a:ext cx="4498157" cy="261610"/>
          </a:xfrm>
          <a:prstGeom prst="rect">
            <a:avLst/>
          </a:prstGeom>
          <a:noFill/>
        </p:spPr>
        <p:txBody>
          <a:bodyPr wrap="square" rtlCol="0">
            <a:spAutoFit/>
          </a:bodyPr>
          <a:lstStyle/>
          <a:p>
            <a:pPr algn="ctr"/>
            <a:r>
              <a:rPr lang="en-US" sz="1100" b="1" dirty="0" smtClean="0"/>
              <a:t>Fig 17</a:t>
            </a:r>
            <a:r>
              <a:rPr lang="en-US" sz="1100" dirty="0" smtClean="0"/>
              <a:t>:  Internal parameters for the chiral structure design</a:t>
            </a:r>
            <a:endParaRPr lang="en-US" sz="1100" dirty="0"/>
          </a:p>
        </p:txBody>
      </p:sp>
      <p:sp>
        <p:nvSpPr>
          <p:cNvPr id="13" name="TextBox 12"/>
          <p:cNvSpPr txBox="1"/>
          <p:nvPr/>
        </p:nvSpPr>
        <p:spPr>
          <a:xfrm>
            <a:off x="6594109" y="2928295"/>
            <a:ext cx="4498157" cy="261610"/>
          </a:xfrm>
          <a:prstGeom prst="rect">
            <a:avLst/>
          </a:prstGeom>
          <a:noFill/>
        </p:spPr>
        <p:txBody>
          <a:bodyPr wrap="square" rtlCol="0">
            <a:spAutoFit/>
          </a:bodyPr>
          <a:lstStyle/>
          <a:p>
            <a:pPr algn="ctr"/>
            <a:r>
              <a:rPr lang="en-US" sz="1100" b="1" dirty="0" smtClean="0"/>
              <a:t>Fig 16</a:t>
            </a:r>
            <a:r>
              <a:rPr lang="en-US" sz="1100" dirty="0" smtClean="0"/>
              <a:t>:  Division of the chiral structure en N and M unit cells</a:t>
            </a:r>
            <a:endParaRPr lang="en-US" sz="1100" dirty="0"/>
          </a:p>
        </p:txBody>
      </p:sp>
      <p:sp>
        <p:nvSpPr>
          <p:cNvPr id="14" name="TextBox 13"/>
          <p:cNvSpPr txBox="1"/>
          <p:nvPr/>
        </p:nvSpPr>
        <p:spPr>
          <a:xfrm>
            <a:off x="1081206" y="4679449"/>
            <a:ext cx="4498157" cy="261610"/>
          </a:xfrm>
          <a:prstGeom prst="rect">
            <a:avLst/>
          </a:prstGeom>
          <a:noFill/>
        </p:spPr>
        <p:txBody>
          <a:bodyPr wrap="square" rtlCol="0">
            <a:spAutoFit/>
          </a:bodyPr>
          <a:lstStyle/>
          <a:p>
            <a:pPr algn="ctr"/>
            <a:r>
              <a:rPr lang="en-US" sz="1100" b="1" dirty="0" smtClean="0"/>
              <a:t>Fig 15</a:t>
            </a:r>
            <a:r>
              <a:rPr lang="en-US" sz="1100" dirty="0" smtClean="0"/>
              <a:t>:  </a:t>
            </a:r>
            <a:r>
              <a:rPr lang="en-US" sz="1100" dirty="0"/>
              <a:t>Parameters used in the chiral structure </a:t>
            </a:r>
            <a:r>
              <a:rPr lang="en-US" sz="1100" dirty="0" smtClean="0"/>
              <a:t>lattice design</a:t>
            </a:r>
            <a:endParaRPr lang="en-US" sz="1100" dirty="0"/>
          </a:p>
        </p:txBody>
      </p:sp>
    </p:spTree>
    <p:extLst>
      <p:ext uri="{BB962C8B-B14F-4D97-AF65-F5344CB8AC3E}">
        <p14:creationId xmlns:p14="http://schemas.microsoft.com/office/powerpoint/2010/main" val="22749703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11</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Wing-box in C-profile and ribs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0973" y="991498"/>
            <a:ext cx="4223741" cy="2894702"/>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548" t="11874" r="2500" b="6489"/>
          <a:stretch/>
        </p:blipFill>
        <p:spPr>
          <a:xfrm>
            <a:off x="1091042" y="1692366"/>
            <a:ext cx="5372100" cy="1988560"/>
          </a:xfrm>
          <a:prstGeom prst="rect">
            <a:avLst/>
          </a:prstGeom>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890055" y="4273158"/>
            <a:ext cx="3774077"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595788" y="4180216"/>
            <a:ext cx="3534107"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1528015" y="6130533"/>
            <a:ext cx="4498157" cy="261610"/>
          </a:xfrm>
          <a:prstGeom prst="rect">
            <a:avLst/>
          </a:prstGeom>
          <a:noFill/>
        </p:spPr>
        <p:txBody>
          <a:bodyPr wrap="square" rtlCol="0">
            <a:spAutoFit/>
          </a:bodyPr>
          <a:lstStyle/>
          <a:p>
            <a:pPr algn="ctr"/>
            <a:r>
              <a:rPr lang="en-US" sz="1100" b="1" dirty="0" smtClean="0"/>
              <a:t>Fig 19</a:t>
            </a:r>
            <a:r>
              <a:rPr lang="en-US" sz="1100" dirty="0" smtClean="0"/>
              <a:t>:  </a:t>
            </a:r>
            <a:r>
              <a:rPr lang="en-US" sz="1100" dirty="0"/>
              <a:t>Parameters used in the chiral structure </a:t>
            </a:r>
            <a:r>
              <a:rPr lang="en-US" sz="1100" dirty="0" smtClean="0"/>
              <a:t>lattice design</a:t>
            </a:r>
            <a:endParaRPr lang="en-US" sz="1100" dirty="0"/>
          </a:p>
        </p:txBody>
      </p:sp>
      <p:sp>
        <p:nvSpPr>
          <p:cNvPr id="18" name="TextBox 17"/>
          <p:cNvSpPr txBox="1"/>
          <p:nvPr/>
        </p:nvSpPr>
        <p:spPr>
          <a:xfrm>
            <a:off x="1528015" y="3755395"/>
            <a:ext cx="4498157" cy="261610"/>
          </a:xfrm>
          <a:prstGeom prst="rect">
            <a:avLst/>
          </a:prstGeom>
          <a:noFill/>
        </p:spPr>
        <p:txBody>
          <a:bodyPr wrap="square" rtlCol="0">
            <a:spAutoFit/>
          </a:bodyPr>
          <a:lstStyle/>
          <a:p>
            <a:pPr algn="ctr"/>
            <a:r>
              <a:rPr lang="en-US" sz="1100" b="1" dirty="0" smtClean="0"/>
              <a:t>Fig 18</a:t>
            </a:r>
            <a:r>
              <a:rPr lang="en-US" sz="1100" dirty="0" smtClean="0"/>
              <a:t>:  Characteristic dimensions of the wing-box design</a:t>
            </a:r>
            <a:endParaRPr lang="en-US" sz="1100" dirty="0"/>
          </a:p>
        </p:txBody>
      </p:sp>
      <p:sp>
        <p:nvSpPr>
          <p:cNvPr id="19" name="TextBox 18"/>
          <p:cNvSpPr txBox="1"/>
          <p:nvPr/>
        </p:nvSpPr>
        <p:spPr>
          <a:xfrm>
            <a:off x="7113764" y="6047116"/>
            <a:ext cx="4498157" cy="261610"/>
          </a:xfrm>
          <a:prstGeom prst="rect">
            <a:avLst/>
          </a:prstGeom>
          <a:noFill/>
        </p:spPr>
        <p:txBody>
          <a:bodyPr wrap="square" rtlCol="0">
            <a:spAutoFit/>
          </a:bodyPr>
          <a:lstStyle/>
          <a:p>
            <a:pPr algn="ctr"/>
            <a:r>
              <a:rPr lang="en-US" sz="1100" b="1" dirty="0" smtClean="0"/>
              <a:t>Fig 21</a:t>
            </a:r>
            <a:r>
              <a:rPr lang="en-US" sz="1100" dirty="0" smtClean="0"/>
              <a:t>:  </a:t>
            </a:r>
            <a:r>
              <a:rPr lang="en-US" sz="1100" dirty="0"/>
              <a:t>Parameters used in the </a:t>
            </a:r>
            <a:r>
              <a:rPr lang="en-US" sz="1100" dirty="0" smtClean="0"/>
              <a:t>ribs design</a:t>
            </a:r>
            <a:endParaRPr lang="en-US" sz="1100" dirty="0"/>
          </a:p>
        </p:txBody>
      </p:sp>
      <p:sp>
        <p:nvSpPr>
          <p:cNvPr id="20" name="TextBox 19"/>
          <p:cNvSpPr txBox="1"/>
          <p:nvPr/>
        </p:nvSpPr>
        <p:spPr>
          <a:xfrm>
            <a:off x="7113764" y="3886200"/>
            <a:ext cx="4498157" cy="261610"/>
          </a:xfrm>
          <a:prstGeom prst="rect">
            <a:avLst/>
          </a:prstGeom>
          <a:noFill/>
        </p:spPr>
        <p:txBody>
          <a:bodyPr wrap="square" rtlCol="0">
            <a:spAutoFit/>
          </a:bodyPr>
          <a:lstStyle/>
          <a:p>
            <a:pPr algn="ctr"/>
            <a:r>
              <a:rPr lang="en-US" sz="1100" b="1" dirty="0" smtClean="0"/>
              <a:t>Fig 20</a:t>
            </a:r>
            <a:r>
              <a:rPr lang="en-US" sz="1100" dirty="0" smtClean="0"/>
              <a:t>:  Characteristic dimensions of ribs design</a:t>
            </a:r>
            <a:endParaRPr lang="en-US" sz="1100" dirty="0"/>
          </a:p>
        </p:txBody>
      </p:sp>
    </p:spTree>
    <p:extLst>
      <p:ext uri="{BB962C8B-B14F-4D97-AF65-F5344CB8AC3E}">
        <p14:creationId xmlns:p14="http://schemas.microsoft.com/office/powerpoint/2010/main" val="18729896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12</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Chiral lattice nodes rigid modeling</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63" y="3124488"/>
            <a:ext cx="4577952" cy="218364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4925" y="2582182"/>
            <a:ext cx="4902384" cy="3268256"/>
          </a:xfrm>
          <a:prstGeom prst="rect">
            <a:avLst/>
          </a:prstGeom>
        </p:spPr>
      </p:pic>
      <p:sp>
        <p:nvSpPr>
          <p:cNvPr id="18" name="TextBox 17"/>
          <p:cNvSpPr txBox="1"/>
          <p:nvPr/>
        </p:nvSpPr>
        <p:spPr>
          <a:xfrm>
            <a:off x="6603673" y="5959335"/>
            <a:ext cx="4884889" cy="261610"/>
          </a:xfrm>
          <a:prstGeom prst="rect">
            <a:avLst/>
          </a:prstGeom>
          <a:noFill/>
        </p:spPr>
        <p:txBody>
          <a:bodyPr wrap="square" rtlCol="0">
            <a:spAutoFit/>
          </a:bodyPr>
          <a:lstStyle/>
          <a:p>
            <a:pPr algn="ctr"/>
            <a:r>
              <a:rPr lang="en-US" sz="1100" b="1" dirty="0"/>
              <a:t>Fig </a:t>
            </a:r>
            <a:r>
              <a:rPr lang="en-US" sz="1100" b="1" dirty="0" smtClean="0"/>
              <a:t>23</a:t>
            </a:r>
            <a:r>
              <a:rPr lang="en-US" sz="1100" dirty="0" smtClean="0"/>
              <a:t>: </a:t>
            </a:r>
            <a:r>
              <a:rPr lang="en-US" sz="1100" dirty="0"/>
              <a:t>Chiral nodes on the manufactured </a:t>
            </a:r>
            <a:r>
              <a:rPr lang="en-US" sz="1100" dirty="0"/>
              <a:t>demonstrator </a:t>
            </a:r>
            <a:r>
              <a:rPr lang="en-US" sz="1100" dirty="0" smtClean="0"/>
              <a:t>Vincenz (2016)</a:t>
            </a:r>
            <a:endParaRPr lang="en-GB" sz="1100" baseline="30000" dirty="0"/>
          </a:p>
        </p:txBody>
      </p:sp>
      <p:sp>
        <p:nvSpPr>
          <p:cNvPr id="19" name="TextBox 18"/>
          <p:cNvSpPr txBox="1"/>
          <p:nvPr/>
        </p:nvSpPr>
        <p:spPr>
          <a:xfrm>
            <a:off x="959160" y="5400149"/>
            <a:ext cx="4498157" cy="261610"/>
          </a:xfrm>
          <a:prstGeom prst="rect">
            <a:avLst/>
          </a:prstGeom>
          <a:noFill/>
        </p:spPr>
        <p:txBody>
          <a:bodyPr wrap="square" rtlCol="0">
            <a:spAutoFit/>
          </a:bodyPr>
          <a:lstStyle/>
          <a:p>
            <a:pPr algn="ctr"/>
            <a:r>
              <a:rPr lang="en-US" sz="1100" b="1" dirty="0"/>
              <a:t>Fig </a:t>
            </a:r>
            <a:r>
              <a:rPr lang="en-US" sz="1100" b="1" dirty="0" smtClean="0"/>
              <a:t>22</a:t>
            </a:r>
            <a:r>
              <a:rPr lang="en-US" sz="1100" dirty="0" smtClean="0"/>
              <a:t>: </a:t>
            </a:r>
            <a:r>
              <a:rPr lang="en-US" sz="1100" dirty="0" err="1"/>
              <a:t>Tyre</a:t>
            </a:r>
            <a:r>
              <a:rPr lang="en-US" sz="1100" dirty="0"/>
              <a:t> embedded into the lattice chiral node</a:t>
            </a:r>
            <a:endParaRPr lang="en-GB" sz="1100" baseline="30000" dirty="0"/>
          </a:p>
        </p:txBody>
      </p:sp>
      <p:sp>
        <p:nvSpPr>
          <p:cNvPr id="20" name="TextBox 19"/>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GB" sz="1400" dirty="0"/>
              <a:t>Lattice nodes are only constraint in rotation around its one axis by the lattice ligaments</a:t>
            </a:r>
          </a:p>
          <a:p>
            <a:pPr marL="285750" indent="-285750">
              <a:buFont typeface="Arial" pitchFamily="34" charset="0"/>
              <a:buChar char="•"/>
            </a:pPr>
            <a:endParaRPr lang="en-GB" sz="1400" dirty="0"/>
          </a:p>
          <a:p>
            <a:pPr marL="285750" indent="-285750">
              <a:buFont typeface="Arial" pitchFamily="34" charset="0"/>
              <a:buChar char="•"/>
            </a:pPr>
            <a:r>
              <a:rPr lang="en-GB" sz="1400" dirty="0"/>
              <a:t>In the modelling, they are assumed to behave like rigid bodies</a:t>
            </a:r>
          </a:p>
        </p:txBody>
      </p:sp>
    </p:spTree>
    <p:extLst>
      <p:ext uri="{BB962C8B-B14F-4D97-AF65-F5344CB8AC3E}">
        <p14:creationId xmlns:p14="http://schemas.microsoft.com/office/powerpoint/2010/main" val="13550456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dirty="0"/>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13</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Connection between the chiral lattice and wing-box skin</a:t>
            </a:r>
          </a:p>
        </p:txBody>
      </p:sp>
      <p:grpSp>
        <p:nvGrpSpPr>
          <p:cNvPr id="2" name="Group 1"/>
          <p:cNvGrpSpPr/>
          <p:nvPr/>
        </p:nvGrpSpPr>
        <p:grpSpPr>
          <a:xfrm>
            <a:off x="6853223" y="2787878"/>
            <a:ext cx="4902384" cy="3264445"/>
            <a:chOff x="6594925" y="2864167"/>
            <a:chExt cx="4902384" cy="3264445"/>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925" y="2864167"/>
              <a:ext cx="4902384" cy="2704285"/>
            </a:xfrm>
            <a:prstGeom prst="rect">
              <a:avLst/>
            </a:prstGeom>
          </p:spPr>
        </p:pic>
        <p:sp>
          <p:nvSpPr>
            <p:cNvPr id="18" name="TextBox 17"/>
            <p:cNvSpPr txBox="1"/>
            <p:nvPr/>
          </p:nvSpPr>
          <p:spPr>
            <a:xfrm>
              <a:off x="6797038" y="5697725"/>
              <a:ext cx="4498157" cy="430887"/>
            </a:xfrm>
            <a:prstGeom prst="rect">
              <a:avLst/>
            </a:prstGeom>
            <a:noFill/>
          </p:spPr>
          <p:txBody>
            <a:bodyPr wrap="square" rtlCol="0">
              <a:spAutoFit/>
            </a:bodyPr>
            <a:lstStyle/>
            <a:p>
              <a:pPr algn="ctr"/>
              <a:r>
                <a:rPr lang="en-US" sz="1100" b="1" dirty="0"/>
                <a:t>Fig </a:t>
              </a:r>
              <a:r>
                <a:rPr lang="en-US" sz="1100" b="1" dirty="0" smtClean="0"/>
                <a:t>25</a:t>
              </a:r>
              <a:r>
                <a:rPr lang="en-US" sz="1100" dirty="0" smtClean="0"/>
                <a:t>: </a:t>
              </a:r>
              <a:r>
                <a:rPr lang="en-US" sz="1100" dirty="0"/>
                <a:t>Connection between the chiral lattice and the skin on the manufactured </a:t>
              </a:r>
              <a:r>
                <a:rPr lang="en-US" sz="1100" dirty="0"/>
                <a:t>demonstrator Vincenz (2016</a:t>
              </a:r>
              <a:r>
                <a:rPr lang="en-US" sz="1100" dirty="0" smtClean="0"/>
                <a:t>)</a:t>
              </a:r>
              <a:endParaRPr lang="en-GB" sz="1100" baseline="30000" dirty="0"/>
            </a:p>
          </p:txBody>
        </p:sp>
      </p:grpSp>
      <p:sp>
        <p:nvSpPr>
          <p:cNvPr id="19" name="TextBox 18"/>
          <p:cNvSpPr txBox="1"/>
          <p:nvPr/>
        </p:nvSpPr>
        <p:spPr>
          <a:xfrm>
            <a:off x="1351504" y="5657110"/>
            <a:ext cx="4498157" cy="261610"/>
          </a:xfrm>
          <a:prstGeom prst="rect">
            <a:avLst/>
          </a:prstGeom>
          <a:noFill/>
        </p:spPr>
        <p:txBody>
          <a:bodyPr wrap="square" rtlCol="0">
            <a:spAutoFit/>
          </a:bodyPr>
          <a:lstStyle/>
          <a:p>
            <a:pPr algn="ctr"/>
            <a:r>
              <a:rPr lang="en-US" sz="1100" b="1" dirty="0"/>
              <a:t>Fig </a:t>
            </a:r>
            <a:r>
              <a:rPr lang="en-US" sz="1100" b="1" dirty="0" smtClean="0"/>
              <a:t>24</a:t>
            </a:r>
            <a:r>
              <a:rPr lang="en-US" sz="1100" dirty="0" smtClean="0"/>
              <a:t>: </a:t>
            </a:r>
            <a:r>
              <a:rPr lang="en-US" sz="1100" dirty="0"/>
              <a:t>Sketch of the connection between the chiral node</a:t>
            </a:r>
            <a:endParaRPr lang="en-GB" sz="1100" baseline="30000" dirty="0"/>
          </a:p>
        </p:txBody>
      </p:sp>
      <p:sp>
        <p:nvSpPr>
          <p:cNvPr id="20" name="TextBox 19"/>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US" sz="1400" dirty="0"/>
              <a:t>Unavoidable transition from the lattice of chiral structures comprised of nodes and ligaments to the skin of the wing-box</a:t>
            </a:r>
            <a:endParaRPr lang="en-GB" sz="1400" dirty="0"/>
          </a:p>
          <a:p>
            <a:pPr marL="285750" indent="-285750">
              <a:buFont typeface="Arial" pitchFamily="34" charset="0"/>
              <a:buChar char="•"/>
            </a:pPr>
            <a:r>
              <a:rPr lang="en-US" sz="1400" dirty="0"/>
              <a:t>Loads are transmitted to the lattice through this attachment points that is why its design results crucial</a:t>
            </a:r>
          </a:p>
          <a:p>
            <a:pPr marL="285750" indent="-285750">
              <a:buFont typeface="Arial" pitchFamily="34" charset="0"/>
              <a:buChar char="•"/>
            </a:pPr>
            <a:r>
              <a:rPr lang="en-US" sz="1400" dirty="0"/>
              <a:t>Degrees of freedom unconstrained: </a:t>
            </a:r>
            <a:r>
              <a:rPr lang="en-US" sz="1400" i="1" dirty="0"/>
              <a:t>u</a:t>
            </a:r>
            <a:r>
              <a:rPr lang="en-US" sz="1400" dirty="0"/>
              <a:t> and </a:t>
            </a:r>
            <a:r>
              <a:rPr lang="el-GR" sz="1400" i="1" dirty="0"/>
              <a:t>θ</a:t>
            </a:r>
            <a:endParaRPr lang="en-GB" sz="1400" i="1"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5356" y="2650743"/>
            <a:ext cx="3890451" cy="2961275"/>
          </a:xfrm>
          <a:prstGeom prst="rect">
            <a:avLst/>
          </a:prstGeom>
        </p:spPr>
      </p:pic>
    </p:spTree>
    <p:extLst>
      <p:ext uri="{BB962C8B-B14F-4D97-AF65-F5344CB8AC3E}">
        <p14:creationId xmlns:p14="http://schemas.microsoft.com/office/powerpoint/2010/main" val="14266949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14</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Computational mesh description</a:t>
            </a:r>
          </a:p>
        </p:txBody>
      </p:sp>
      <p:sp>
        <p:nvSpPr>
          <p:cNvPr id="20" name="TextBox 19"/>
          <p:cNvSpPr txBox="1"/>
          <p:nvPr/>
        </p:nvSpPr>
        <p:spPr>
          <a:xfrm>
            <a:off x="741243" y="1600200"/>
            <a:ext cx="10655882" cy="523220"/>
          </a:xfrm>
          <a:prstGeom prst="rect">
            <a:avLst/>
          </a:prstGeom>
          <a:noFill/>
        </p:spPr>
        <p:txBody>
          <a:bodyPr wrap="square" rtlCol="0">
            <a:spAutoFit/>
          </a:bodyPr>
          <a:lstStyle/>
          <a:p>
            <a:pPr marL="285750" indent="-285750">
              <a:buFont typeface="Arial" pitchFamily="34" charset="0"/>
              <a:buChar char="•"/>
            </a:pPr>
            <a:r>
              <a:rPr lang="en-US" sz="1400" dirty="0"/>
              <a:t>Fine mesh size, typically equal to 3 mm.</a:t>
            </a:r>
          </a:p>
          <a:p>
            <a:pPr marL="285750" indent="-285750">
              <a:buFont typeface="Arial" pitchFamily="34" charset="0"/>
              <a:buChar char="•"/>
            </a:pPr>
            <a:r>
              <a:rPr lang="en-US" sz="1400" dirty="0"/>
              <a:t>Course mesh size, typically equal to 30 mm</a:t>
            </a:r>
            <a:endParaRPr lang="en-GB" sz="1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3292" y="2580621"/>
            <a:ext cx="7474058" cy="3445962"/>
          </a:xfrm>
          <a:prstGeom prst="rect">
            <a:avLst/>
          </a:prstGeom>
        </p:spPr>
      </p:pic>
      <p:sp>
        <p:nvSpPr>
          <p:cNvPr id="15" name="TextBox 14"/>
          <p:cNvSpPr txBox="1"/>
          <p:nvPr/>
        </p:nvSpPr>
        <p:spPr>
          <a:xfrm>
            <a:off x="3753424" y="6026583"/>
            <a:ext cx="4498157" cy="261610"/>
          </a:xfrm>
          <a:prstGeom prst="rect">
            <a:avLst/>
          </a:prstGeom>
          <a:noFill/>
        </p:spPr>
        <p:txBody>
          <a:bodyPr wrap="square" rtlCol="0">
            <a:spAutoFit/>
          </a:bodyPr>
          <a:lstStyle/>
          <a:p>
            <a:pPr algn="ctr"/>
            <a:r>
              <a:rPr lang="en-US" sz="1100" b="1" dirty="0"/>
              <a:t>Fig </a:t>
            </a:r>
            <a:r>
              <a:rPr lang="en-US" sz="1100" b="1" dirty="0" smtClean="0"/>
              <a:t>26</a:t>
            </a:r>
            <a:r>
              <a:rPr lang="en-US" sz="1100" dirty="0" smtClean="0"/>
              <a:t>: Different </a:t>
            </a:r>
            <a:r>
              <a:rPr lang="en-US" sz="1100" dirty="0"/>
              <a:t>mesh regions</a:t>
            </a:r>
            <a:endParaRPr lang="en-GB" sz="1100" baseline="30000" dirty="0"/>
          </a:p>
        </p:txBody>
      </p:sp>
    </p:spTree>
    <p:extLst>
      <p:ext uri="{BB962C8B-B14F-4D97-AF65-F5344CB8AC3E}">
        <p14:creationId xmlns:p14="http://schemas.microsoft.com/office/powerpoint/2010/main" val="21228840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15</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Load introduction and boundary condition</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3134"/>
          <a:stretch/>
        </p:blipFill>
        <p:spPr>
          <a:xfrm>
            <a:off x="1007919" y="1992041"/>
            <a:ext cx="5725390" cy="363103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9210" y="1773521"/>
            <a:ext cx="4075317" cy="4068074"/>
          </a:xfrm>
          <a:prstGeom prst="rect">
            <a:avLst/>
          </a:prstGeom>
        </p:spPr>
      </p:pic>
      <p:sp>
        <p:nvSpPr>
          <p:cNvPr id="11" name="TextBox 10"/>
          <p:cNvSpPr txBox="1"/>
          <p:nvPr/>
        </p:nvSpPr>
        <p:spPr>
          <a:xfrm>
            <a:off x="1621535" y="5733873"/>
            <a:ext cx="4498157" cy="261610"/>
          </a:xfrm>
          <a:prstGeom prst="rect">
            <a:avLst/>
          </a:prstGeom>
          <a:noFill/>
        </p:spPr>
        <p:txBody>
          <a:bodyPr wrap="square" rtlCol="0">
            <a:spAutoFit/>
          </a:bodyPr>
          <a:lstStyle/>
          <a:p>
            <a:pPr algn="ctr"/>
            <a:r>
              <a:rPr lang="en-US" sz="1100" b="1" dirty="0"/>
              <a:t>Fig </a:t>
            </a:r>
            <a:r>
              <a:rPr lang="en-US" sz="1100" b="1" dirty="0" smtClean="0"/>
              <a:t>27</a:t>
            </a:r>
            <a:r>
              <a:rPr lang="en-US" sz="1100" dirty="0" smtClean="0"/>
              <a:t>: </a:t>
            </a:r>
            <a:r>
              <a:rPr lang="en-US" sz="1100" dirty="0"/>
              <a:t>Fixed boundary condition</a:t>
            </a:r>
            <a:endParaRPr lang="en-GB" sz="1100" baseline="30000" dirty="0"/>
          </a:p>
        </p:txBody>
      </p:sp>
      <p:sp>
        <p:nvSpPr>
          <p:cNvPr id="12" name="TextBox 11"/>
          <p:cNvSpPr txBox="1"/>
          <p:nvPr/>
        </p:nvSpPr>
        <p:spPr>
          <a:xfrm>
            <a:off x="6997789" y="5972352"/>
            <a:ext cx="4498157" cy="261610"/>
          </a:xfrm>
          <a:prstGeom prst="rect">
            <a:avLst/>
          </a:prstGeom>
          <a:noFill/>
        </p:spPr>
        <p:txBody>
          <a:bodyPr wrap="square" rtlCol="0">
            <a:spAutoFit/>
          </a:bodyPr>
          <a:lstStyle/>
          <a:p>
            <a:pPr algn="ctr"/>
            <a:r>
              <a:rPr lang="en-US" sz="1100" b="1" dirty="0"/>
              <a:t>Fig </a:t>
            </a:r>
            <a:r>
              <a:rPr lang="en-US" sz="1100" b="1" dirty="0" smtClean="0"/>
              <a:t>28</a:t>
            </a:r>
            <a:r>
              <a:rPr lang="en-US" sz="1100" dirty="0" smtClean="0"/>
              <a:t>: </a:t>
            </a:r>
            <a:r>
              <a:rPr lang="en-US" sz="1100" dirty="0"/>
              <a:t>Load introduction points</a:t>
            </a:r>
            <a:endParaRPr lang="en-GB" sz="1100" baseline="30000" dirty="0"/>
          </a:p>
        </p:txBody>
      </p:sp>
    </p:spTree>
    <p:extLst>
      <p:ext uri="{BB962C8B-B14F-4D97-AF65-F5344CB8AC3E}">
        <p14:creationId xmlns:p14="http://schemas.microsoft.com/office/powerpoint/2010/main" val="39860123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16</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Response characterization</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1755" y="4030826"/>
            <a:ext cx="3583865" cy="206994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8037" y="1504160"/>
            <a:ext cx="3583864" cy="206994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1755" y="1524227"/>
            <a:ext cx="3583864" cy="2069943"/>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3056" t="9864" r="7914"/>
          <a:stretch/>
        </p:blipFill>
        <p:spPr>
          <a:xfrm>
            <a:off x="7480610" y="3913194"/>
            <a:ext cx="3858717" cy="2211172"/>
          </a:xfrm>
          <a:prstGeom prst="rect">
            <a:avLst/>
          </a:prstGeom>
        </p:spPr>
      </p:pic>
      <p:sp>
        <p:nvSpPr>
          <p:cNvPr id="17" name="Right Arrow 16"/>
          <p:cNvSpPr/>
          <p:nvPr/>
        </p:nvSpPr>
        <p:spPr>
          <a:xfrm>
            <a:off x="5658188" y="2356156"/>
            <a:ext cx="1779169" cy="36595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8857319">
            <a:off x="5718802" y="3859137"/>
            <a:ext cx="1657943" cy="343377"/>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424608" y="6177921"/>
            <a:ext cx="4498157" cy="261610"/>
          </a:xfrm>
          <a:prstGeom prst="rect">
            <a:avLst/>
          </a:prstGeom>
          <a:noFill/>
        </p:spPr>
        <p:txBody>
          <a:bodyPr wrap="square" rtlCol="0">
            <a:spAutoFit/>
          </a:bodyPr>
          <a:lstStyle/>
          <a:p>
            <a:pPr algn="ctr"/>
            <a:r>
              <a:rPr lang="en-US" sz="1100" b="1" dirty="0"/>
              <a:t>Fig </a:t>
            </a:r>
            <a:r>
              <a:rPr lang="en-US" sz="1100" b="1" dirty="0" smtClean="0"/>
              <a:t>31</a:t>
            </a:r>
            <a:r>
              <a:rPr lang="en-US" sz="1100" dirty="0" smtClean="0"/>
              <a:t>: </a:t>
            </a:r>
            <a:r>
              <a:rPr lang="en-US" sz="1100" dirty="0"/>
              <a:t>96% of the prescribed force applied</a:t>
            </a:r>
            <a:endParaRPr lang="en-GB" sz="1100" baseline="30000" dirty="0"/>
          </a:p>
        </p:txBody>
      </p:sp>
      <p:sp>
        <p:nvSpPr>
          <p:cNvPr id="20" name="TextBox 19"/>
          <p:cNvSpPr txBox="1"/>
          <p:nvPr/>
        </p:nvSpPr>
        <p:spPr>
          <a:xfrm>
            <a:off x="1424607" y="3651584"/>
            <a:ext cx="4498157" cy="261610"/>
          </a:xfrm>
          <a:prstGeom prst="rect">
            <a:avLst/>
          </a:prstGeom>
          <a:noFill/>
        </p:spPr>
        <p:txBody>
          <a:bodyPr wrap="square" rtlCol="0">
            <a:spAutoFit/>
          </a:bodyPr>
          <a:lstStyle/>
          <a:p>
            <a:pPr algn="ctr"/>
            <a:r>
              <a:rPr lang="en-US" sz="1100" b="1" dirty="0"/>
              <a:t>Fig </a:t>
            </a:r>
            <a:r>
              <a:rPr lang="en-US" sz="1100" b="1" dirty="0" smtClean="0"/>
              <a:t>29</a:t>
            </a:r>
            <a:r>
              <a:rPr lang="en-US" sz="1100" dirty="0" smtClean="0"/>
              <a:t>: </a:t>
            </a:r>
            <a:r>
              <a:rPr lang="en-US" sz="1100" dirty="0"/>
              <a:t>47% of the prescribed force applied</a:t>
            </a:r>
            <a:endParaRPr lang="en-GB" sz="1100" baseline="30000" dirty="0"/>
          </a:p>
        </p:txBody>
      </p:sp>
      <p:sp>
        <p:nvSpPr>
          <p:cNvPr id="21" name="TextBox 20"/>
          <p:cNvSpPr txBox="1"/>
          <p:nvPr/>
        </p:nvSpPr>
        <p:spPr>
          <a:xfrm>
            <a:off x="7160890" y="3631432"/>
            <a:ext cx="4498157" cy="261610"/>
          </a:xfrm>
          <a:prstGeom prst="rect">
            <a:avLst/>
          </a:prstGeom>
          <a:noFill/>
        </p:spPr>
        <p:txBody>
          <a:bodyPr wrap="square" rtlCol="0">
            <a:spAutoFit/>
          </a:bodyPr>
          <a:lstStyle/>
          <a:p>
            <a:pPr algn="ctr"/>
            <a:r>
              <a:rPr lang="en-US" sz="1100" b="1" dirty="0"/>
              <a:t>Fig </a:t>
            </a:r>
            <a:r>
              <a:rPr lang="en-US" sz="1100" b="1" dirty="0" smtClean="0"/>
              <a:t>30</a:t>
            </a:r>
            <a:r>
              <a:rPr lang="en-US" sz="1100" dirty="0" smtClean="0"/>
              <a:t>: </a:t>
            </a:r>
            <a:r>
              <a:rPr lang="en-US" sz="1100" dirty="0"/>
              <a:t>73% of the prescribed force applied</a:t>
            </a:r>
            <a:endParaRPr lang="en-GB" sz="1100" baseline="30000" dirty="0"/>
          </a:p>
        </p:txBody>
      </p:sp>
      <p:sp>
        <p:nvSpPr>
          <p:cNvPr id="22" name="TextBox 21"/>
          <p:cNvSpPr txBox="1"/>
          <p:nvPr/>
        </p:nvSpPr>
        <p:spPr>
          <a:xfrm>
            <a:off x="7160889" y="6124366"/>
            <a:ext cx="4498157" cy="261610"/>
          </a:xfrm>
          <a:prstGeom prst="rect">
            <a:avLst/>
          </a:prstGeom>
          <a:noFill/>
        </p:spPr>
        <p:txBody>
          <a:bodyPr wrap="square" rtlCol="0">
            <a:spAutoFit/>
          </a:bodyPr>
          <a:lstStyle/>
          <a:p>
            <a:pPr algn="ctr"/>
            <a:r>
              <a:rPr lang="en-US" sz="1100" b="1" dirty="0"/>
              <a:t>Fig </a:t>
            </a:r>
            <a:r>
              <a:rPr lang="en-US" sz="1100" b="1" dirty="0" smtClean="0"/>
              <a:t>32</a:t>
            </a:r>
            <a:r>
              <a:rPr lang="en-US" sz="1100" dirty="0" smtClean="0"/>
              <a:t>: </a:t>
            </a:r>
            <a:r>
              <a:rPr lang="en-US" sz="1100" dirty="0"/>
              <a:t>Displacement-force curve</a:t>
            </a:r>
            <a:endParaRPr lang="en-GB" sz="1100" baseline="30000" dirty="0"/>
          </a:p>
        </p:txBody>
      </p:sp>
    </p:spTree>
    <p:extLst>
      <p:ext uri="{BB962C8B-B14F-4D97-AF65-F5344CB8AC3E}">
        <p14:creationId xmlns:p14="http://schemas.microsoft.com/office/powerpoint/2010/main" val="22848485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17</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3714" y="1161472"/>
            <a:ext cx="7082635" cy="369332"/>
          </a:xfrm>
          <a:prstGeom prst="rect">
            <a:avLst/>
          </a:prstGeom>
          <a:noFill/>
        </p:spPr>
        <p:txBody>
          <a:bodyPr wrap="square" rtlCol="0">
            <a:spAutoFit/>
          </a:bodyPr>
          <a:lstStyle/>
          <a:p>
            <a:r>
              <a:rPr lang="en-US" dirty="0"/>
              <a:t>Artificial static energy dissipation using constant damping factor (c)</a:t>
            </a:r>
          </a:p>
        </p:txBody>
      </p: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2715" t="9175" r="6019"/>
          <a:stretch/>
        </p:blipFill>
        <p:spPr>
          <a:xfrm>
            <a:off x="798551" y="2156036"/>
            <a:ext cx="5915608" cy="3332088"/>
          </a:xfrm>
          <a:prstGeom prst="rect">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t="9741" r="7308"/>
          <a:stretch/>
        </p:blipFill>
        <p:spPr>
          <a:xfrm>
            <a:off x="7694655" y="875495"/>
            <a:ext cx="3974754" cy="2322274"/>
          </a:xfrm>
          <a:prstGeom prst="rect">
            <a:avLst/>
          </a:prstGeom>
        </p:spPr>
      </p:pic>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t="10117" r="7810"/>
          <a:stretch/>
        </p:blipFill>
        <p:spPr>
          <a:xfrm>
            <a:off x="7658899" y="3648269"/>
            <a:ext cx="4087205" cy="2390968"/>
          </a:xfrm>
          <a:prstGeom prst="rect">
            <a:avLst/>
          </a:prstGeom>
        </p:spPr>
      </p:pic>
      <p:sp>
        <p:nvSpPr>
          <p:cNvPr id="26" name="TextBox 25"/>
          <p:cNvSpPr txBox="1"/>
          <p:nvPr/>
        </p:nvSpPr>
        <p:spPr>
          <a:xfrm>
            <a:off x="7687600" y="3217673"/>
            <a:ext cx="3988865" cy="261610"/>
          </a:xfrm>
          <a:prstGeom prst="rect">
            <a:avLst/>
          </a:prstGeom>
          <a:noFill/>
        </p:spPr>
        <p:txBody>
          <a:bodyPr wrap="square" rtlCol="0">
            <a:spAutoFit/>
          </a:bodyPr>
          <a:lstStyle/>
          <a:p>
            <a:pPr algn="ctr"/>
            <a:r>
              <a:rPr lang="en-US" sz="1100" b="1" dirty="0"/>
              <a:t>Fig </a:t>
            </a:r>
            <a:r>
              <a:rPr lang="en-US" sz="1100" b="1" dirty="0" smtClean="0"/>
              <a:t>34</a:t>
            </a:r>
            <a:r>
              <a:rPr lang="en-US" sz="1100" dirty="0" smtClean="0"/>
              <a:t>: </a:t>
            </a:r>
            <a:r>
              <a:rPr lang="en-GB" sz="1100" dirty="0"/>
              <a:t>For c = 10</a:t>
            </a:r>
            <a:r>
              <a:rPr lang="en-GB" sz="1100" baseline="30000" dirty="0"/>
              <a:t>-6</a:t>
            </a:r>
          </a:p>
        </p:txBody>
      </p:sp>
      <p:sp>
        <p:nvSpPr>
          <p:cNvPr id="27" name="TextBox 26"/>
          <p:cNvSpPr txBox="1"/>
          <p:nvPr/>
        </p:nvSpPr>
        <p:spPr>
          <a:xfrm>
            <a:off x="7708069" y="6093282"/>
            <a:ext cx="3988865" cy="261610"/>
          </a:xfrm>
          <a:prstGeom prst="rect">
            <a:avLst/>
          </a:prstGeom>
          <a:noFill/>
        </p:spPr>
        <p:txBody>
          <a:bodyPr wrap="square" rtlCol="0">
            <a:spAutoFit/>
          </a:bodyPr>
          <a:lstStyle/>
          <a:p>
            <a:pPr algn="ctr"/>
            <a:r>
              <a:rPr lang="en-US" sz="1100" b="1" dirty="0"/>
              <a:t>Fig </a:t>
            </a:r>
            <a:r>
              <a:rPr lang="en-US" sz="1100" b="1" dirty="0" smtClean="0"/>
              <a:t>35</a:t>
            </a:r>
            <a:r>
              <a:rPr lang="en-US" sz="1100" dirty="0" smtClean="0"/>
              <a:t>: </a:t>
            </a:r>
            <a:r>
              <a:rPr lang="en-GB" sz="1100" dirty="0"/>
              <a:t>For c = 10</a:t>
            </a:r>
            <a:r>
              <a:rPr lang="en-GB" sz="1100" baseline="30000" dirty="0"/>
              <a:t>-9</a:t>
            </a:r>
          </a:p>
        </p:txBody>
      </p:sp>
      <p:sp>
        <p:nvSpPr>
          <p:cNvPr id="28" name="TextBox 27"/>
          <p:cNvSpPr txBox="1"/>
          <p:nvPr/>
        </p:nvSpPr>
        <p:spPr>
          <a:xfrm>
            <a:off x="1075191" y="5646035"/>
            <a:ext cx="5362327" cy="261610"/>
          </a:xfrm>
          <a:prstGeom prst="rect">
            <a:avLst/>
          </a:prstGeom>
          <a:noFill/>
        </p:spPr>
        <p:txBody>
          <a:bodyPr wrap="square" rtlCol="0">
            <a:spAutoFit/>
          </a:bodyPr>
          <a:lstStyle/>
          <a:p>
            <a:pPr algn="ctr"/>
            <a:r>
              <a:rPr lang="en-US" sz="1100" b="1" dirty="0"/>
              <a:t>Fig </a:t>
            </a:r>
            <a:r>
              <a:rPr lang="en-US" sz="1100" b="1" dirty="0" smtClean="0"/>
              <a:t>33</a:t>
            </a:r>
            <a:r>
              <a:rPr lang="en-US" sz="1100" dirty="0" smtClean="0"/>
              <a:t>: </a:t>
            </a:r>
            <a:r>
              <a:rPr lang="en-US" sz="1100" dirty="0"/>
              <a:t>Displacement-force curve for various values of constant damping factor c</a:t>
            </a:r>
            <a:endParaRPr lang="en-GB" sz="1100" baseline="30000" dirty="0"/>
          </a:p>
        </p:txBody>
      </p:sp>
    </p:spTree>
    <p:extLst>
      <p:ext uri="{BB962C8B-B14F-4D97-AF65-F5344CB8AC3E}">
        <p14:creationId xmlns:p14="http://schemas.microsoft.com/office/powerpoint/2010/main" val="368239394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18</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Buckling phenomena offset as function of design parameters</a:t>
            </a:r>
          </a:p>
        </p:txBody>
      </p:sp>
      <p:grpSp>
        <p:nvGrpSpPr>
          <p:cNvPr id="11" name="Group 10"/>
          <p:cNvGrpSpPr/>
          <p:nvPr/>
        </p:nvGrpSpPr>
        <p:grpSpPr>
          <a:xfrm>
            <a:off x="495970" y="1540293"/>
            <a:ext cx="5771331" cy="2538452"/>
            <a:chOff x="-139527" y="2053293"/>
            <a:chExt cx="6069706" cy="266969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391" y="2053293"/>
              <a:ext cx="3754978" cy="2263759"/>
            </a:xfrm>
            <a:prstGeom prst="rect">
              <a:avLst/>
            </a:prstGeom>
          </p:spPr>
        </p:pic>
        <p:sp>
          <p:nvSpPr>
            <p:cNvPr id="23" name="TextBox 22"/>
            <p:cNvSpPr txBox="1"/>
            <p:nvPr/>
          </p:nvSpPr>
          <p:spPr>
            <a:xfrm>
              <a:off x="-139527" y="4269819"/>
              <a:ext cx="6069706" cy="453164"/>
            </a:xfrm>
            <a:prstGeom prst="rect">
              <a:avLst/>
            </a:prstGeom>
            <a:noFill/>
          </p:spPr>
          <p:txBody>
            <a:bodyPr wrap="square" rtlCol="0">
              <a:spAutoFit/>
            </a:bodyPr>
            <a:lstStyle/>
            <a:p>
              <a:pPr algn="ctr"/>
              <a:r>
                <a:rPr lang="en-US" sz="1100" b="1" dirty="0"/>
                <a:t>Fig X</a:t>
              </a:r>
              <a:r>
                <a:rPr lang="en-US" sz="1100" dirty="0"/>
                <a:t>:  Force that induces the structure to collapse as a function of the wing-box wall thickness</a:t>
              </a:r>
              <a:endParaRPr lang="en-GB" sz="1100" baseline="30000" dirty="0"/>
            </a:p>
          </p:txBody>
        </p:sp>
      </p:grpSp>
      <p:grpSp>
        <p:nvGrpSpPr>
          <p:cNvPr id="12" name="Group 11"/>
          <p:cNvGrpSpPr/>
          <p:nvPr/>
        </p:nvGrpSpPr>
        <p:grpSpPr>
          <a:xfrm>
            <a:off x="6540005" y="1524227"/>
            <a:ext cx="4957304" cy="2521974"/>
            <a:chOff x="6285917" y="1897538"/>
            <a:chExt cx="5362327" cy="272802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8844" y="1897538"/>
              <a:ext cx="3659525" cy="2297138"/>
            </a:xfrm>
            <a:prstGeom prst="rect">
              <a:avLst/>
            </a:prstGeom>
          </p:spPr>
        </p:pic>
        <p:sp>
          <p:nvSpPr>
            <p:cNvPr id="25" name="TextBox 24"/>
            <p:cNvSpPr txBox="1"/>
            <p:nvPr/>
          </p:nvSpPr>
          <p:spPr>
            <a:xfrm>
              <a:off x="6285917" y="4194676"/>
              <a:ext cx="5362327" cy="430887"/>
            </a:xfrm>
            <a:prstGeom prst="rect">
              <a:avLst/>
            </a:prstGeom>
            <a:noFill/>
          </p:spPr>
          <p:txBody>
            <a:bodyPr wrap="square" rtlCol="0">
              <a:spAutoFit/>
            </a:bodyPr>
            <a:lstStyle/>
            <a:p>
              <a:pPr algn="ctr"/>
              <a:r>
                <a:rPr lang="en-US" sz="1100" b="1" dirty="0"/>
                <a:t>Fig X</a:t>
              </a:r>
              <a:r>
                <a:rPr lang="en-US" sz="1100" dirty="0"/>
                <a:t>:  Force that induces the structure to collapse as a function of the wing-box length</a:t>
              </a:r>
              <a:endParaRPr lang="en-GB" sz="1100" baseline="30000" dirty="0"/>
            </a:p>
          </p:txBody>
        </p:sp>
      </p:grpSp>
      <p:grpSp>
        <p:nvGrpSpPr>
          <p:cNvPr id="26" name="Group 25"/>
          <p:cNvGrpSpPr/>
          <p:nvPr/>
        </p:nvGrpSpPr>
        <p:grpSpPr>
          <a:xfrm>
            <a:off x="832274" y="4058089"/>
            <a:ext cx="5098725" cy="2528457"/>
            <a:chOff x="221091" y="2102461"/>
            <a:chExt cx="5362327" cy="2659178"/>
          </a:xfrm>
        </p:grpSpPr>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4749" y="2102461"/>
              <a:ext cx="3406260" cy="2165424"/>
            </a:xfrm>
            <a:prstGeom prst="rect">
              <a:avLst/>
            </a:prstGeom>
          </p:spPr>
        </p:pic>
        <p:sp>
          <p:nvSpPr>
            <p:cNvPr id="28" name="TextBox 27"/>
            <p:cNvSpPr txBox="1"/>
            <p:nvPr/>
          </p:nvSpPr>
          <p:spPr>
            <a:xfrm>
              <a:off x="221091" y="4308475"/>
              <a:ext cx="5362327" cy="453164"/>
            </a:xfrm>
            <a:prstGeom prst="rect">
              <a:avLst/>
            </a:prstGeom>
            <a:noFill/>
          </p:spPr>
          <p:txBody>
            <a:bodyPr wrap="square" rtlCol="0">
              <a:spAutoFit/>
            </a:bodyPr>
            <a:lstStyle/>
            <a:p>
              <a:pPr algn="ctr"/>
              <a:r>
                <a:rPr lang="en-US" sz="1100" b="1" dirty="0"/>
                <a:t>Fig X</a:t>
              </a:r>
              <a:r>
                <a:rPr lang="en-US" sz="1100" dirty="0"/>
                <a:t>:  Force that induces the structure to collapse as a function of the chiral ligament length</a:t>
              </a:r>
              <a:endParaRPr lang="en-GB" sz="1100" baseline="30000" dirty="0"/>
            </a:p>
          </p:txBody>
        </p:sp>
      </p:grpSp>
      <p:grpSp>
        <p:nvGrpSpPr>
          <p:cNvPr id="29" name="Group 28"/>
          <p:cNvGrpSpPr/>
          <p:nvPr/>
        </p:nvGrpSpPr>
        <p:grpSpPr>
          <a:xfrm>
            <a:off x="6533418" y="4038988"/>
            <a:ext cx="4957304" cy="2510804"/>
            <a:chOff x="6285917" y="1944825"/>
            <a:chExt cx="5362327" cy="2715942"/>
          </a:xfrm>
        </p:grpSpPr>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99452" y="1944825"/>
              <a:ext cx="3358310" cy="2202564"/>
            </a:xfrm>
            <a:prstGeom prst="rect">
              <a:avLst/>
            </a:prstGeom>
          </p:spPr>
        </p:pic>
        <p:sp>
          <p:nvSpPr>
            <p:cNvPr id="31" name="TextBox 30"/>
            <p:cNvSpPr txBox="1"/>
            <p:nvPr/>
          </p:nvSpPr>
          <p:spPr>
            <a:xfrm>
              <a:off x="6285917" y="4194676"/>
              <a:ext cx="5362327" cy="466091"/>
            </a:xfrm>
            <a:prstGeom prst="rect">
              <a:avLst/>
            </a:prstGeom>
            <a:noFill/>
          </p:spPr>
          <p:txBody>
            <a:bodyPr wrap="square" rtlCol="0">
              <a:spAutoFit/>
            </a:bodyPr>
            <a:lstStyle/>
            <a:p>
              <a:pPr algn="ctr"/>
              <a:r>
                <a:rPr lang="en-US" sz="1100" b="1" dirty="0"/>
                <a:t>Fig X</a:t>
              </a:r>
              <a:r>
                <a:rPr lang="en-US" sz="1100" dirty="0"/>
                <a:t>:  Force that induces the structure to collapse as a function of the chiral lattice thickness</a:t>
              </a:r>
              <a:endParaRPr lang="en-GB" sz="1100" baseline="30000" dirty="0"/>
            </a:p>
          </p:txBody>
        </p:sp>
      </p:grpSp>
    </p:spTree>
    <p:extLst>
      <p:ext uri="{BB962C8B-B14F-4D97-AF65-F5344CB8AC3E}">
        <p14:creationId xmlns:p14="http://schemas.microsoft.com/office/powerpoint/2010/main" val="409013018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19</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 analysis</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Model optimization</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r="12033"/>
          <a:stretch/>
        </p:blipFill>
        <p:spPr>
          <a:xfrm>
            <a:off x="1012882" y="3501710"/>
            <a:ext cx="4857982" cy="2657328"/>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70864" y="3501710"/>
            <a:ext cx="5434445" cy="2614960"/>
          </a:xfrm>
          <a:prstGeom prst="rect">
            <a:avLst/>
          </a:prstGeom>
        </p:spPr>
      </p:pic>
      <p:sp>
        <p:nvSpPr>
          <p:cNvPr id="2" name="TextBox 1"/>
          <p:cNvSpPr txBox="1"/>
          <p:nvPr/>
        </p:nvSpPr>
        <p:spPr>
          <a:xfrm>
            <a:off x="1012882" y="1631373"/>
            <a:ext cx="10292427" cy="1477328"/>
          </a:xfrm>
          <a:prstGeom prst="rect">
            <a:avLst/>
          </a:prstGeom>
          <a:noFill/>
        </p:spPr>
        <p:txBody>
          <a:bodyPr wrap="square" rtlCol="0">
            <a:spAutoFit/>
          </a:bodyPr>
          <a:lstStyle/>
          <a:p>
            <a:pPr marL="285750" indent="-285750">
              <a:buFont typeface="Arial" pitchFamily="34" charset="0"/>
              <a:buChar char="•"/>
            </a:pPr>
            <a:r>
              <a:rPr lang="en-GB" dirty="0"/>
              <a:t>Two slides</a:t>
            </a:r>
            <a:br>
              <a:rPr lang="en-GB" dirty="0"/>
            </a:br>
            <a:endParaRPr lang="en-GB" dirty="0"/>
          </a:p>
          <a:p>
            <a:pPr marL="285750" indent="-285750">
              <a:buFont typeface="Arial" pitchFamily="34" charset="0"/>
              <a:buChar char="•"/>
            </a:pPr>
            <a:r>
              <a:rPr lang="en-GB" dirty="0"/>
              <a:t>Connection between the lattice nodes and the wing-box skin</a:t>
            </a:r>
          </a:p>
          <a:p>
            <a:pPr marL="285750" indent="-285750">
              <a:buFont typeface="Arial" pitchFamily="34" charset="0"/>
              <a:buChar char="•"/>
            </a:pPr>
            <a:endParaRPr lang="en-GB" dirty="0"/>
          </a:p>
          <a:p>
            <a:pPr marL="285750" indent="-285750">
              <a:buFont typeface="Arial" pitchFamily="34" charset="0"/>
              <a:buChar char="•"/>
            </a:pPr>
            <a:r>
              <a:rPr lang="en-GB" dirty="0"/>
              <a:t>Consistency analysis</a:t>
            </a:r>
          </a:p>
        </p:txBody>
      </p:sp>
    </p:spTree>
    <p:extLst>
      <p:ext uri="{BB962C8B-B14F-4D97-AF65-F5344CB8AC3E}">
        <p14:creationId xmlns:p14="http://schemas.microsoft.com/office/powerpoint/2010/main" val="369008523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a:t>
            </a:fld>
            <a:endParaRPr lang="de-DE"/>
          </a:p>
        </p:txBody>
      </p:sp>
      <p:sp>
        <p:nvSpPr>
          <p:cNvPr id="6" name="Titel 5"/>
          <p:cNvSpPr>
            <a:spLocks noGrp="1"/>
          </p:cNvSpPr>
          <p:nvPr>
            <p:ph type="title"/>
          </p:nvPr>
        </p:nvSpPr>
        <p:spPr>
          <a:xfrm>
            <a:off x="431632" y="689540"/>
            <a:ext cx="11323975" cy="450205"/>
          </a:xfrm>
        </p:spPr>
        <p:txBody>
          <a:bodyPr anchor="t"/>
          <a:lstStyle/>
          <a:p>
            <a:r>
              <a:rPr lang="de-CH" dirty="0" smtClean="0"/>
              <a:t>Presentation outline</a:t>
            </a:r>
            <a:endParaRPr lang="de-CH" dirty="0"/>
          </a:p>
        </p:txBody>
      </p:sp>
      <p:sp>
        <p:nvSpPr>
          <p:cNvPr id="8" name="TextBox 7"/>
          <p:cNvSpPr txBox="1"/>
          <p:nvPr/>
        </p:nvSpPr>
        <p:spPr>
          <a:xfrm>
            <a:off x="1704975" y="1619250"/>
            <a:ext cx="9792334" cy="3416320"/>
          </a:xfrm>
          <a:prstGeom prst="rect">
            <a:avLst/>
          </a:prstGeom>
          <a:noFill/>
        </p:spPr>
        <p:txBody>
          <a:bodyPr wrap="square" rtlCol="0">
            <a:spAutoFit/>
          </a:bodyPr>
          <a:lstStyle/>
          <a:p>
            <a:pPr marL="342900" indent="-342900">
              <a:buFont typeface="Arial" pitchFamily="34" charset="0"/>
              <a:buChar char="•"/>
            </a:pPr>
            <a:r>
              <a:rPr lang="en-GB" sz="2400" dirty="0" smtClean="0"/>
              <a:t>Motivation</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Working principle</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Analytical and computational model description</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Response characterization from simulations carried out</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Conclusions and outlook </a:t>
            </a:r>
            <a:endParaRPr lang="en-GB" sz="2400" dirty="0"/>
          </a:p>
        </p:txBody>
      </p:sp>
    </p:spTree>
    <p:extLst>
      <p:ext uri="{BB962C8B-B14F-4D97-AF65-F5344CB8AC3E}">
        <p14:creationId xmlns:p14="http://schemas.microsoft.com/office/powerpoint/2010/main" val="199152298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20</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Conclusions</a:t>
            </a:r>
            <a:endParaRPr lang="de-CH" dirty="0"/>
          </a:p>
        </p:txBody>
      </p:sp>
      <p:sp>
        <p:nvSpPr>
          <p:cNvPr id="2" name="TextBox 1"/>
          <p:cNvSpPr txBox="1"/>
          <p:nvPr/>
        </p:nvSpPr>
        <p:spPr>
          <a:xfrm>
            <a:off x="644236" y="1267691"/>
            <a:ext cx="10993582" cy="923330"/>
          </a:xfrm>
          <a:prstGeom prst="rect">
            <a:avLst/>
          </a:prstGeom>
          <a:noFill/>
        </p:spPr>
        <p:txBody>
          <a:bodyPr wrap="square" rtlCol="0">
            <a:spAutoFit/>
          </a:bodyPr>
          <a:lstStyle/>
          <a:p>
            <a:pPr marL="285750" indent="-285750">
              <a:buFont typeface="Arial" pitchFamily="34" charset="0"/>
              <a:buChar char="•"/>
            </a:pPr>
            <a:r>
              <a:rPr lang="en-GB" dirty="0"/>
              <a:t>Implementation of the wing-box model into a wing model with aerodynamic loads</a:t>
            </a:r>
          </a:p>
          <a:p>
            <a:pPr marL="285750" indent="-285750">
              <a:buFont typeface="Arial" pitchFamily="34" charset="0"/>
              <a:buChar char="•"/>
            </a:pPr>
            <a:endParaRPr lang="en-GB" dirty="0"/>
          </a:p>
          <a:p>
            <a:pPr marL="285750" indent="-285750">
              <a:buFont typeface="Arial" pitchFamily="34" charset="0"/>
              <a:buChar char="•"/>
            </a:pPr>
            <a:r>
              <a:rPr lang="en-GB" dirty="0"/>
              <a:t>Report finalization – Most of it is already written</a:t>
            </a:r>
          </a:p>
        </p:txBody>
      </p:sp>
    </p:spTree>
    <p:extLst>
      <p:ext uri="{BB962C8B-B14F-4D97-AF65-F5344CB8AC3E}">
        <p14:creationId xmlns:p14="http://schemas.microsoft.com/office/powerpoint/2010/main" val="387834109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21</a:t>
            </a:fld>
            <a:endParaRPr lang="de-DE"/>
          </a:p>
        </p:txBody>
      </p:sp>
      <p:sp>
        <p:nvSpPr>
          <p:cNvPr id="6" name="Titel 5"/>
          <p:cNvSpPr>
            <a:spLocks noGrp="1"/>
          </p:cNvSpPr>
          <p:nvPr>
            <p:ph type="title"/>
          </p:nvPr>
        </p:nvSpPr>
        <p:spPr>
          <a:xfrm>
            <a:off x="431632" y="620714"/>
            <a:ext cx="11323975" cy="450205"/>
          </a:xfrm>
        </p:spPr>
        <p:txBody>
          <a:bodyPr anchor="t"/>
          <a:lstStyle/>
          <a:p>
            <a:r>
              <a:rPr lang="de-CH" dirty="0" smtClean="0"/>
              <a:t>Outlook</a:t>
            </a:r>
            <a:endParaRPr lang="de-CH" dirty="0"/>
          </a:p>
        </p:txBody>
      </p:sp>
      <p:sp>
        <p:nvSpPr>
          <p:cNvPr id="2" name="TextBox 1"/>
          <p:cNvSpPr txBox="1"/>
          <p:nvPr/>
        </p:nvSpPr>
        <p:spPr>
          <a:xfrm>
            <a:off x="644236" y="1724891"/>
            <a:ext cx="10993582" cy="1477328"/>
          </a:xfrm>
          <a:prstGeom prst="rect">
            <a:avLst/>
          </a:prstGeom>
          <a:noFill/>
        </p:spPr>
        <p:txBody>
          <a:bodyPr wrap="square" rtlCol="0">
            <a:spAutoFit/>
          </a:bodyPr>
          <a:lstStyle/>
          <a:p>
            <a:pPr marL="285750" indent="-285750">
              <a:buFont typeface="Arial" pitchFamily="34" charset="0"/>
              <a:buChar char="•"/>
            </a:pPr>
            <a:r>
              <a:rPr lang="en-GB" dirty="0"/>
              <a:t>Implementation of the wing-box model into a wing model with aerodynamic loads</a:t>
            </a:r>
          </a:p>
          <a:p>
            <a:pPr marL="285750" indent="-285750">
              <a:buFont typeface="Arial" pitchFamily="34" charset="0"/>
              <a:buChar char="•"/>
            </a:pPr>
            <a:endParaRPr lang="en-GB" dirty="0"/>
          </a:p>
          <a:p>
            <a:pPr marL="285750" indent="-285750">
              <a:buFont typeface="Arial" pitchFamily="34" charset="0"/>
              <a:buChar char="•"/>
            </a:pPr>
            <a:r>
              <a:rPr lang="en-GB" dirty="0"/>
              <a:t>Report finalization – Most of it is already </a:t>
            </a:r>
            <a:r>
              <a:rPr lang="en-GB" dirty="0" smtClean="0"/>
              <a:t>written</a:t>
            </a:r>
          </a:p>
          <a:p>
            <a:pPr marL="285750" indent="-285750">
              <a:buFont typeface="Arial" pitchFamily="34" charset="0"/>
              <a:buChar char="•"/>
            </a:pPr>
            <a:endParaRPr lang="en-GB" dirty="0"/>
          </a:p>
          <a:p>
            <a:pPr marL="285750" indent="-285750">
              <a:buFont typeface="Arial" pitchFamily="34" charset="0"/>
              <a:buChar char="•"/>
            </a:pPr>
            <a:r>
              <a:rPr lang="en-GB" dirty="0" smtClean="0"/>
              <a:t>Manufacture of </a:t>
            </a:r>
            <a:endParaRPr lang="en-GB" dirty="0"/>
          </a:p>
        </p:txBody>
      </p:sp>
    </p:spTree>
    <p:extLst>
      <p:ext uri="{BB962C8B-B14F-4D97-AF65-F5344CB8AC3E}">
        <p14:creationId xmlns:p14="http://schemas.microsoft.com/office/powerpoint/2010/main" val="259642881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22</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References</a:t>
            </a:r>
          </a:p>
        </p:txBody>
      </p:sp>
      <p:sp>
        <p:nvSpPr>
          <p:cNvPr id="8" name="TextBox 7"/>
          <p:cNvSpPr txBox="1"/>
          <p:nvPr/>
        </p:nvSpPr>
        <p:spPr>
          <a:xfrm>
            <a:off x="609600" y="1419225"/>
            <a:ext cx="10972800" cy="2462213"/>
          </a:xfrm>
          <a:prstGeom prst="rect">
            <a:avLst/>
          </a:prstGeom>
          <a:noFill/>
        </p:spPr>
        <p:txBody>
          <a:bodyPr wrap="square" rtlCol="0">
            <a:spAutoFit/>
          </a:bodyPr>
          <a:lstStyle/>
          <a:p>
            <a:pPr marL="285750" indent="-285750">
              <a:buFont typeface="Arial" pitchFamily="34" charset="0"/>
              <a:buChar char="•"/>
            </a:pPr>
            <a:r>
              <a:rPr lang="en-US" sz="1400" dirty="0"/>
              <a:t>W. </a:t>
            </a:r>
            <a:r>
              <a:rPr lang="en-US" sz="1400" dirty="0" err="1"/>
              <a:t>Raither</a:t>
            </a:r>
            <a:r>
              <a:rPr lang="en-US" sz="1400" dirty="0"/>
              <a:t>, A. </a:t>
            </a:r>
            <a:r>
              <a:rPr lang="en-US" sz="1400" dirty="0" err="1"/>
              <a:t>Bergamini</a:t>
            </a:r>
            <a:r>
              <a:rPr lang="en-US" sz="1400" dirty="0"/>
              <a:t>, F. Gandhi, and P. </a:t>
            </a:r>
            <a:r>
              <a:rPr lang="en-US" sz="1400" dirty="0" err="1"/>
              <a:t>Ermanni</a:t>
            </a:r>
            <a:r>
              <a:rPr lang="en-US" sz="1400" dirty="0"/>
              <a:t>, “Adaptive bending-twist coupling in laminated composite plates by controllable shear stress transfer,” in Composites Part A: Applied Science and Manufacturing, vol. 43, pp. 1709–1716, 2012.</a:t>
            </a:r>
          </a:p>
          <a:p>
            <a:pPr marL="285750" indent="-285750">
              <a:buFont typeface="Arial" pitchFamily="34" charset="0"/>
              <a:buChar char="•"/>
            </a:pPr>
            <a:endParaRPr lang="en-US" sz="1400" dirty="0"/>
          </a:p>
          <a:p>
            <a:pPr marL="285750" indent="-285750">
              <a:buFont typeface="Arial" pitchFamily="34" charset="0"/>
              <a:buChar char="•"/>
            </a:pPr>
            <a:r>
              <a:rPr lang="en-US" sz="1400" dirty="0"/>
              <a:t>W. </a:t>
            </a:r>
            <a:r>
              <a:rPr lang="en-US" sz="1400" dirty="0" err="1"/>
              <a:t>Raither</a:t>
            </a:r>
            <a:r>
              <a:rPr lang="en-US" sz="1400" dirty="0"/>
              <a:t>, A. </a:t>
            </a:r>
            <a:r>
              <a:rPr lang="en-US" sz="1400" dirty="0" err="1"/>
              <a:t>Bergamini</a:t>
            </a:r>
            <a:r>
              <a:rPr lang="en-US" sz="1400" dirty="0"/>
              <a:t>, and P. </a:t>
            </a:r>
            <a:r>
              <a:rPr lang="en-US" sz="1400" dirty="0" err="1"/>
              <a:t>Ermanni</a:t>
            </a:r>
            <a:r>
              <a:rPr lang="en-US" sz="1400" dirty="0"/>
              <a:t>, “Profile beams with adaptive bending-twist coupling by adjustable shear </a:t>
            </a:r>
            <a:r>
              <a:rPr lang="en-US" sz="1400" dirty="0" err="1"/>
              <a:t>centre</a:t>
            </a:r>
            <a:r>
              <a:rPr lang="en-US" sz="1400" dirty="0"/>
              <a:t> location,” </a:t>
            </a:r>
            <a:r>
              <a:rPr lang="en-US" sz="1400" i="1" dirty="0"/>
              <a:t>Journal of Intelligent Material Systems and Structures</a:t>
            </a:r>
            <a:r>
              <a:rPr lang="en-US" sz="1400" dirty="0"/>
              <a:t>, vol. 24, no. 3, pp. 334–346, 2013.</a:t>
            </a:r>
          </a:p>
          <a:p>
            <a:pPr marL="285750" indent="-285750">
              <a:buFont typeface="Arial" pitchFamily="34" charset="0"/>
              <a:buChar char="•"/>
            </a:pPr>
            <a:endParaRPr lang="en-US" sz="1400" dirty="0"/>
          </a:p>
          <a:p>
            <a:pPr marL="285750" indent="-285750">
              <a:buFont typeface="Arial" pitchFamily="34" charset="0"/>
              <a:buChar char="•"/>
            </a:pPr>
            <a:r>
              <a:rPr lang="en-US" sz="1400" dirty="0"/>
              <a:t>G. Ramstein, </a:t>
            </a:r>
            <a:r>
              <a:rPr lang="en-US" sz="1400" i="1" dirty="0"/>
              <a:t>Experimental Validation of Chiral Structures with Local Controlled Instabilities</a:t>
            </a:r>
            <a:r>
              <a:rPr lang="en-US" sz="1400" dirty="0"/>
              <a:t>. Semester project no. 16-015, ETH Zürich, 2016</a:t>
            </a:r>
            <a:r>
              <a:rPr lang="en-US" sz="1400" dirty="0" smtClean="0"/>
              <a:t>.</a:t>
            </a:r>
          </a:p>
          <a:p>
            <a:pPr marL="285750" indent="-285750">
              <a:buFont typeface="Arial" pitchFamily="34" charset="0"/>
              <a:buChar char="•"/>
            </a:pPr>
            <a:endParaRPr lang="en-US" sz="1400" dirty="0"/>
          </a:p>
          <a:p>
            <a:pPr marL="285750" indent="-285750">
              <a:buFont typeface="Arial" pitchFamily="34" charset="0"/>
              <a:buChar char="•"/>
            </a:pPr>
            <a:r>
              <a:rPr lang="en-US" sz="1400" dirty="0"/>
              <a:t>R. Vincenz, </a:t>
            </a:r>
            <a:r>
              <a:rPr lang="en-US" sz="1400" i="1" dirty="0"/>
              <a:t>Airfoil camber morphing exploiting chiral structures</a:t>
            </a:r>
            <a:r>
              <a:rPr lang="en-US" sz="1400" dirty="0"/>
              <a:t>: Manufacturing and </a:t>
            </a:r>
            <a:r>
              <a:rPr lang="en-US" sz="1400" dirty="0" smtClean="0"/>
              <a:t>testing. Semester </a:t>
            </a:r>
            <a:r>
              <a:rPr lang="en-US" sz="1400" dirty="0"/>
              <a:t>project no. 17-041, ETH Zürich, 2017.</a:t>
            </a:r>
            <a:endParaRPr lang="en-GB" sz="1400" dirty="0"/>
          </a:p>
        </p:txBody>
      </p:sp>
    </p:spTree>
    <p:extLst>
      <p:ext uri="{BB962C8B-B14F-4D97-AF65-F5344CB8AC3E}">
        <p14:creationId xmlns:p14="http://schemas.microsoft.com/office/powerpoint/2010/main" val="31650796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3</a:t>
            </a:fld>
            <a:endParaRPr lang="de-DE"/>
          </a:p>
        </p:txBody>
      </p:sp>
      <p:sp>
        <p:nvSpPr>
          <p:cNvPr id="6" name="Titel 5"/>
          <p:cNvSpPr>
            <a:spLocks noGrp="1"/>
          </p:cNvSpPr>
          <p:nvPr>
            <p:ph type="title"/>
          </p:nvPr>
        </p:nvSpPr>
        <p:spPr>
          <a:xfrm>
            <a:off x="431632" y="689540"/>
            <a:ext cx="11323975" cy="450205"/>
          </a:xfrm>
        </p:spPr>
        <p:txBody>
          <a:bodyPr anchor="t"/>
          <a:lstStyle/>
          <a:p>
            <a:r>
              <a:rPr lang="de-CH" dirty="0"/>
              <a:t>Motivation</a:t>
            </a:r>
          </a:p>
        </p:txBody>
      </p:sp>
      <p:sp>
        <p:nvSpPr>
          <p:cNvPr id="7" name="TextBox 6"/>
          <p:cNvSpPr txBox="1"/>
          <p:nvPr/>
        </p:nvSpPr>
        <p:spPr>
          <a:xfrm>
            <a:off x="6577551" y="1424786"/>
            <a:ext cx="5178056" cy="369332"/>
          </a:xfrm>
          <a:prstGeom prst="rect">
            <a:avLst/>
          </a:prstGeom>
          <a:noFill/>
        </p:spPr>
        <p:txBody>
          <a:bodyPr wrap="square" rtlCol="0">
            <a:spAutoFit/>
          </a:bodyPr>
          <a:lstStyle/>
          <a:p>
            <a:pPr algn="ctr"/>
            <a:r>
              <a:rPr lang="es-ES" noProof="1"/>
              <a:t>Gust alleviation</a:t>
            </a:r>
            <a:endParaRPr lang="en-US" noProof="1"/>
          </a:p>
        </p:txBody>
      </p:sp>
      <p:sp>
        <p:nvSpPr>
          <p:cNvPr id="12" name="TextBox 11"/>
          <p:cNvSpPr txBox="1"/>
          <p:nvPr/>
        </p:nvSpPr>
        <p:spPr>
          <a:xfrm>
            <a:off x="792103" y="1424786"/>
            <a:ext cx="5301517" cy="369332"/>
          </a:xfrm>
          <a:prstGeom prst="rect">
            <a:avLst/>
          </a:prstGeom>
          <a:noFill/>
        </p:spPr>
        <p:txBody>
          <a:bodyPr wrap="square" rtlCol="0">
            <a:spAutoFit/>
          </a:bodyPr>
          <a:lstStyle/>
          <a:p>
            <a:pPr algn="ctr"/>
            <a:r>
              <a:rPr lang="es-ES" noProof="1"/>
              <a:t>Wing demonstrator</a:t>
            </a:r>
            <a:endParaRPr lang="en-US" noProof="1"/>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381" y="2027295"/>
            <a:ext cx="5586396" cy="173872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003" y="4066022"/>
            <a:ext cx="5043153" cy="1786679"/>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491" y="2259826"/>
            <a:ext cx="4814739" cy="3012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1448425" y="5507011"/>
            <a:ext cx="3988865" cy="261610"/>
          </a:xfrm>
          <a:prstGeom prst="rect">
            <a:avLst/>
          </a:prstGeom>
          <a:noFill/>
        </p:spPr>
        <p:txBody>
          <a:bodyPr wrap="square" rtlCol="0">
            <a:spAutoFit/>
          </a:bodyPr>
          <a:lstStyle/>
          <a:p>
            <a:pPr algn="ctr"/>
            <a:r>
              <a:rPr lang="en-US" sz="1100" b="1" dirty="0"/>
              <a:t>Fig </a:t>
            </a:r>
            <a:r>
              <a:rPr lang="en-US" sz="1100" b="1" dirty="0" smtClean="0"/>
              <a:t>1</a:t>
            </a:r>
            <a:r>
              <a:rPr lang="en-US" sz="1100" dirty="0" smtClean="0"/>
              <a:t>: Wing demonstrator, </a:t>
            </a:r>
            <a:r>
              <a:rPr lang="en-US" sz="1100" dirty="0" err="1"/>
              <a:t>Raither</a:t>
            </a:r>
            <a:r>
              <a:rPr lang="en-US" sz="1100" dirty="0"/>
              <a:t> (2013)</a:t>
            </a:r>
            <a:endParaRPr lang="en-GB" sz="1100" baseline="30000" dirty="0"/>
          </a:p>
        </p:txBody>
      </p:sp>
      <p:sp>
        <p:nvSpPr>
          <p:cNvPr id="14" name="TextBox 13"/>
          <p:cNvSpPr txBox="1"/>
          <p:nvPr/>
        </p:nvSpPr>
        <p:spPr>
          <a:xfrm>
            <a:off x="7172146" y="5768621"/>
            <a:ext cx="3988865" cy="261610"/>
          </a:xfrm>
          <a:prstGeom prst="rect">
            <a:avLst/>
          </a:prstGeom>
          <a:noFill/>
        </p:spPr>
        <p:txBody>
          <a:bodyPr wrap="square" rtlCol="0">
            <a:spAutoFit/>
          </a:bodyPr>
          <a:lstStyle/>
          <a:p>
            <a:pPr algn="ctr"/>
            <a:r>
              <a:rPr lang="en-US" sz="1100" b="1" dirty="0"/>
              <a:t>Fig </a:t>
            </a:r>
            <a:r>
              <a:rPr lang="en-US" sz="1100" b="1" dirty="0" smtClean="0"/>
              <a:t>2</a:t>
            </a:r>
            <a:r>
              <a:rPr lang="en-US" sz="1100" dirty="0" smtClean="0"/>
              <a:t>: Gust alleviation mechanism</a:t>
            </a:r>
            <a:endParaRPr lang="en-GB" sz="1100" baseline="30000" dirty="0"/>
          </a:p>
        </p:txBody>
      </p:sp>
    </p:spTree>
    <p:extLst>
      <p:ext uri="{BB962C8B-B14F-4D97-AF65-F5344CB8AC3E}">
        <p14:creationId xmlns:p14="http://schemas.microsoft.com/office/powerpoint/2010/main" val="3373461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dirty="0"/>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4</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Different approaches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933" y="1644513"/>
            <a:ext cx="2957087" cy="177767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475" y="4624642"/>
            <a:ext cx="2116401" cy="138100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1809" y="4483174"/>
            <a:ext cx="3199356" cy="1548515"/>
          </a:xfrm>
          <a:prstGeom prst="rect">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2419" t="13458" r="3943" b="11684"/>
          <a:stretch/>
        </p:blipFill>
        <p:spPr>
          <a:xfrm>
            <a:off x="4744962" y="5098149"/>
            <a:ext cx="1213762" cy="531429"/>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2924" y="4581288"/>
            <a:ext cx="1516333" cy="1492960"/>
          </a:xfrm>
          <a:prstGeom prst="rect">
            <a:avLst/>
          </a:prstGeom>
        </p:spPr>
      </p:pic>
      <p:sp>
        <p:nvSpPr>
          <p:cNvPr id="14" name="Right Arrow 13"/>
          <p:cNvSpPr/>
          <p:nvPr/>
        </p:nvSpPr>
        <p:spPr>
          <a:xfrm>
            <a:off x="4166313" y="2182206"/>
            <a:ext cx="3584822" cy="40608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5400000">
            <a:off x="9481384" y="3640933"/>
            <a:ext cx="516370" cy="50976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25625" y="1154895"/>
            <a:ext cx="5260687" cy="369332"/>
          </a:xfrm>
          <a:prstGeom prst="rect">
            <a:avLst/>
          </a:prstGeom>
          <a:noFill/>
        </p:spPr>
        <p:txBody>
          <a:bodyPr wrap="square" rtlCol="0">
            <a:spAutoFit/>
          </a:bodyPr>
          <a:lstStyle/>
          <a:p>
            <a:pPr algn="ctr"/>
            <a:r>
              <a:rPr lang="de-CH" dirty="0"/>
              <a:t>Working principle, publicated on: Raither(2013) </a:t>
            </a:r>
            <a:endParaRPr lang="en-US" dirty="0"/>
          </a:p>
        </p:txBody>
      </p:sp>
      <p:sp>
        <p:nvSpPr>
          <p:cNvPr id="17" name="TextBox 16"/>
          <p:cNvSpPr txBox="1"/>
          <p:nvPr/>
        </p:nvSpPr>
        <p:spPr>
          <a:xfrm>
            <a:off x="7408260" y="4152491"/>
            <a:ext cx="3654413" cy="646331"/>
          </a:xfrm>
          <a:prstGeom prst="rect">
            <a:avLst/>
          </a:prstGeom>
          <a:noFill/>
        </p:spPr>
        <p:txBody>
          <a:bodyPr wrap="square" rtlCol="0">
            <a:spAutoFit/>
          </a:bodyPr>
          <a:lstStyle/>
          <a:p>
            <a:pPr algn="ctr"/>
            <a:r>
              <a:rPr lang="de-CH" dirty="0"/>
              <a:t>Runkel (2015): </a:t>
            </a:r>
            <a:r>
              <a:rPr lang="el-GR" dirty="0"/>
              <a:t>Δ</a:t>
            </a:r>
            <a:r>
              <a:rPr lang="es-ES" dirty="0"/>
              <a:t>β → material </a:t>
            </a:r>
            <a:r>
              <a:rPr lang="en-US" dirty="0"/>
              <a:t>anisotropy</a:t>
            </a:r>
          </a:p>
        </p:txBody>
      </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0885" y="678225"/>
            <a:ext cx="3354249" cy="2511927"/>
          </a:xfrm>
          <a:prstGeom prst="rect">
            <a:avLst/>
          </a:prstGeom>
        </p:spPr>
      </p:pic>
      <p:sp>
        <p:nvSpPr>
          <p:cNvPr id="19" name="Right Arrow 18"/>
          <p:cNvSpPr/>
          <p:nvPr/>
        </p:nvSpPr>
        <p:spPr>
          <a:xfrm rot="10800000">
            <a:off x="6262176" y="5199943"/>
            <a:ext cx="1146084" cy="406083"/>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040888" y="950218"/>
            <a:ext cx="3080277" cy="369332"/>
          </a:xfrm>
          <a:prstGeom prst="rect">
            <a:avLst/>
          </a:prstGeom>
          <a:noFill/>
        </p:spPr>
        <p:txBody>
          <a:bodyPr wrap="square" rtlCol="0">
            <a:spAutoFit/>
          </a:bodyPr>
          <a:lstStyle/>
          <a:p>
            <a:pPr algn="ctr"/>
            <a:r>
              <a:rPr lang="el-GR" dirty="0"/>
              <a:t>Δ</a:t>
            </a:r>
            <a:r>
              <a:rPr lang="es-ES" dirty="0"/>
              <a:t>T → G</a:t>
            </a:r>
            <a:r>
              <a:rPr lang="es-ES" baseline="-25000" dirty="0"/>
              <a:t>2</a:t>
            </a:r>
            <a:r>
              <a:rPr lang="es-ES" dirty="0"/>
              <a:t> t</a:t>
            </a:r>
            <a:r>
              <a:rPr lang="es-ES" baseline="-25000" dirty="0"/>
              <a:t>2</a:t>
            </a:r>
            <a:endParaRPr lang="en-US" baseline="-25000" dirty="0"/>
          </a:p>
        </p:txBody>
      </p:sp>
      <p:sp>
        <p:nvSpPr>
          <p:cNvPr id="23" name="TextBox 22"/>
          <p:cNvSpPr txBox="1"/>
          <p:nvPr/>
        </p:nvSpPr>
        <p:spPr>
          <a:xfrm>
            <a:off x="810094" y="3875492"/>
            <a:ext cx="3654413" cy="646331"/>
          </a:xfrm>
          <a:prstGeom prst="rect">
            <a:avLst/>
          </a:prstGeom>
          <a:noFill/>
        </p:spPr>
        <p:txBody>
          <a:bodyPr wrap="square" rtlCol="0">
            <a:spAutoFit/>
          </a:bodyPr>
          <a:lstStyle/>
          <a:p>
            <a:pPr algn="ctr"/>
            <a:r>
              <a:rPr lang="en-US" dirty="0"/>
              <a:t>Current project: Buckling-induced shear modulus variation</a:t>
            </a:r>
          </a:p>
        </p:txBody>
      </p:sp>
      <p:sp>
        <p:nvSpPr>
          <p:cNvPr id="21" name="TextBox 20"/>
          <p:cNvSpPr txBox="1"/>
          <p:nvPr/>
        </p:nvSpPr>
        <p:spPr>
          <a:xfrm>
            <a:off x="317042" y="3422184"/>
            <a:ext cx="3988865" cy="261610"/>
          </a:xfrm>
          <a:prstGeom prst="rect">
            <a:avLst/>
          </a:prstGeom>
          <a:noFill/>
        </p:spPr>
        <p:txBody>
          <a:bodyPr wrap="square" rtlCol="0">
            <a:spAutoFit/>
          </a:bodyPr>
          <a:lstStyle/>
          <a:p>
            <a:pPr algn="ctr"/>
            <a:r>
              <a:rPr lang="en-US" sz="1100" b="1" dirty="0"/>
              <a:t>Fig </a:t>
            </a:r>
            <a:r>
              <a:rPr lang="en-US" sz="1100" b="1" dirty="0" smtClean="0"/>
              <a:t>3</a:t>
            </a:r>
            <a:r>
              <a:rPr lang="en-US" sz="1100" dirty="0" smtClean="0"/>
              <a:t>: </a:t>
            </a:r>
            <a:r>
              <a:rPr lang="en-US" sz="1100" dirty="0"/>
              <a:t>Working principle, </a:t>
            </a:r>
            <a:r>
              <a:rPr lang="en-US" sz="1100" dirty="0" err="1"/>
              <a:t>Raither</a:t>
            </a:r>
            <a:r>
              <a:rPr lang="en-US" sz="1100" dirty="0"/>
              <a:t> (2013)</a:t>
            </a:r>
            <a:endParaRPr lang="en-GB" sz="1100" baseline="30000" dirty="0"/>
          </a:p>
        </p:txBody>
      </p:sp>
      <p:sp>
        <p:nvSpPr>
          <p:cNvPr id="22" name="TextBox 21"/>
          <p:cNvSpPr txBox="1"/>
          <p:nvPr/>
        </p:nvSpPr>
        <p:spPr>
          <a:xfrm>
            <a:off x="7586593" y="3128631"/>
            <a:ext cx="3988865" cy="430887"/>
          </a:xfrm>
          <a:prstGeom prst="rect">
            <a:avLst/>
          </a:prstGeom>
          <a:noFill/>
        </p:spPr>
        <p:txBody>
          <a:bodyPr wrap="square" rtlCol="0">
            <a:spAutoFit/>
          </a:bodyPr>
          <a:lstStyle/>
          <a:p>
            <a:pPr algn="ctr"/>
            <a:r>
              <a:rPr lang="en-US" sz="1100" b="1" dirty="0"/>
              <a:t>Fig </a:t>
            </a:r>
            <a:r>
              <a:rPr lang="en-US" sz="1100" b="1" dirty="0" smtClean="0"/>
              <a:t>4</a:t>
            </a:r>
            <a:r>
              <a:rPr lang="en-US" sz="1100" dirty="0" smtClean="0"/>
              <a:t>:  </a:t>
            </a:r>
            <a:r>
              <a:rPr lang="en-US" sz="1100" dirty="0"/>
              <a:t>Time-variable lamination in laminate composite shells, </a:t>
            </a:r>
            <a:r>
              <a:rPr lang="en-US" sz="1100" dirty="0" err="1"/>
              <a:t>Raither</a:t>
            </a:r>
            <a:r>
              <a:rPr lang="en-US" sz="1100" dirty="0"/>
              <a:t> (2012)</a:t>
            </a:r>
            <a:endParaRPr lang="en-GB" sz="1100" baseline="30000" dirty="0"/>
          </a:p>
        </p:txBody>
      </p:sp>
      <p:sp>
        <p:nvSpPr>
          <p:cNvPr id="24" name="TextBox 23"/>
          <p:cNvSpPr txBox="1"/>
          <p:nvPr/>
        </p:nvSpPr>
        <p:spPr>
          <a:xfrm>
            <a:off x="7527054" y="6005647"/>
            <a:ext cx="3988865" cy="430887"/>
          </a:xfrm>
          <a:prstGeom prst="rect">
            <a:avLst/>
          </a:prstGeom>
          <a:noFill/>
        </p:spPr>
        <p:txBody>
          <a:bodyPr wrap="square" rtlCol="0">
            <a:spAutoFit/>
          </a:bodyPr>
          <a:lstStyle/>
          <a:p>
            <a:pPr algn="ctr"/>
            <a:r>
              <a:rPr lang="en-US" sz="1100" b="1" dirty="0"/>
              <a:t>Fig </a:t>
            </a:r>
            <a:r>
              <a:rPr lang="en-US" sz="1100" b="1" dirty="0" smtClean="0"/>
              <a:t>5</a:t>
            </a:r>
            <a:r>
              <a:rPr lang="en-US" sz="1100" dirty="0" smtClean="0"/>
              <a:t>:  </a:t>
            </a:r>
            <a:r>
              <a:rPr lang="en-US" sz="1100" dirty="0"/>
              <a:t>Time-variable lamination in laminate composite shells, </a:t>
            </a:r>
            <a:r>
              <a:rPr lang="en-US" sz="1100" dirty="0" err="1"/>
              <a:t>Raither</a:t>
            </a:r>
            <a:r>
              <a:rPr lang="en-US" sz="1100" dirty="0"/>
              <a:t> (2012)</a:t>
            </a:r>
            <a:endParaRPr lang="en-GB" sz="1100" baseline="30000" dirty="0"/>
          </a:p>
        </p:txBody>
      </p:sp>
      <p:sp>
        <p:nvSpPr>
          <p:cNvPr id="25" name="TextBox 24"/>
          <p:cNvSpPr txBox="1"/>
          <p:nvPr/>
        </p:nvSpPr>
        <p:spPr>
          <a:xfrm>
            <a:off x="642867" y="6114198"/>
            <a:ext cx="3988865" cy="261610"/>
          </a:xfrm>
          <a:prstGeom prst="rect">
            <a:avLst/>
          </a:prstGeom>
          <a:noFill/>
        </p:spPr>
        <p:txBody>
          <a:bodyPr wrap="square" rtlCol="0">
            <a:spAutoFit/>
          </a:bodyPr>
          <a:lstStyle/>
          <a:p>
            <a:pPr algn="ctr"/>
            <a:r>
              <a:rPr lang="en-US" sz="1100" b="1" dirty="0"/>
              <a:t>Fig </a:t>
            </a:r>
            <a:r>
              <a:rPr lang="en-US" sz="1100" b="1" dirty="0" smtClean="0"/>
              <a:t>6</a:t>
            </a:r>
            <a:r>
              <a:rPr lang="en-US" sz="1100" dirty="0" smtClean="0"/>
              <a:t>:  </a:t>
            </a:r>
            <a:r>
              <a:rPr lang="en-US" sz="1100" dirty="0"/>
              <a:t>Chiral structures in lattice</a:t>
            </a:r>
            <a:endParaRPr lang="en-GB" sz="1100" baseline="30000" dirty="0"/>
          </a:p>
        </p:txBody>
      </p:sp>
    </p:spTree>
    <p:extLst>
      <p:ext uri="{BB962C8B-B14F-4D97-AF65-F5344CB8AC3E}">
        <p14:creationId xmlns:p14="http://schemas.microsoft.com/office/powerpoint/2010/main" val="28341180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5</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Working principle for the proposed technology</a:t>
            </a:r>
          </a:p>
        </p:txBody>
      </p:sp>
      <p:sp>
        <p:nvSpPr>
          <p:cNvPr id="16" name="TextBox 15"/>
          <p:cNvSpPr txBox="1"/>
          <p:nvPr/>
        </p:nvSpPr>
        <p:spPr>
          <a:xfrm>
            <a:off x="431632" y="1154895"/>
            <a:ext cx="7082635" cy="369332"/>
          </a:xfrm>
          <a:prstGeom prst="rect">
            <a:avLst/>
          </a:prstGeom>
          <a:noFill/>
        </p:spPr>
        <p:txBody>
          <a:bodyPr wrap="square" rtlCol="0">
            <a:spAutoFit/>
          </a:bodyPr>
          <a:lstStyle/>
          <a:p>
            <a:r>
              <a:rPr lang="en-US" dirty="0"/>
              <a:t>Elastic instabilities induced on the chiral elements ligaments</a:t>
            </a:r>
          </a:p>
        </p:txBody>
      </p:sp>
      <p:grpSp>
        <p:nvGrpSpPr>
          <p:cNvPr id="11" name="Group 10"/>
          <p:cNvGrpSpPr/>
          <p:nvPr/>
        </p:nvGrpSpPr>
        <p:grpSpPr>
          <a:xfrm>
            <a:off x="1459073" y="2504289"/>
            <a:ext cx="9928545" cy="3891270"/>
            <a:chOff x="1468580" y="2076589"/>
            <a:chExt cx="9928545" cy="389127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6231" y="2076589"/>
              <a:ext cx="2912269" cy="3352661"/>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23943"/>
            <a:stretch/>
          </p:blipFill>
          <p:spPr>
            <a:xfrm>
              <a:off x="1468580" y="2076589"/>
              <a:ext cx="5027749" cy="3180829"/>
            </a:xfrm>
            <a:prstGeom prst="rect">
              <a:avLst/>
            </a:prstGeom>
          </p:spPr>
        </p:pic>
        <p:sp>
          <p:nvSpPr>
            <p:cNvPr id="9" name="TextBox 8"/>
            <p:cNvSpPr txBox="1"/>
            <p:nvPr/>
          </p:nvSpPr>
          <p:spPr>
            <a:xfrm>
              <a:off x="1627371" y="5321528"/>
              <a:ext cx="4498157" cy="430887"/>
            </a:xfrm>
            <a:prstGeom prst="rect">
              <a:avLst/>
            </a:prstGeom>
            <a:noFill/>
          </p:spPr>
          <p:txBody>
            <a:bodyPr wrap="square" rtlCol="0">
              <a:spAutoFit/>
            </a:bodyPr>
            <a:lstStyle/>
            <a:p>
              <a:pPr algn="ctr"/>
              <a:r>
                <a:rPr lang="en-US" sz="1100" b="1" dirty="0"/>
                <a:t>Fig </a:t>
              </a:r>
              <a:r>
                <a:rPr lang="en-US" sz="1100" b="1" dirty="0" smtClean="0"/>
                <a:t>7</a:t>
              </a:r>
              <a:r>
                <a:rPr lang="en-US" sz="1100" dirty="0" smtClean="0"/>
                <a:t>:  Induced elastic instabilities in the chiral elements that provoke a wing twist adaptation</a:t>
              </a:r>
              <a:endParaRPr lang="en-GB" sz="1100" baseline="30000" dirty="0"/>
            </a:p>
          </p:txBody>
        </p:sp>
        <p:sp>
          <p:nvSpPr>
            <p:cNvPr id="10" name="TextBox 9"/>
            <p:cNvSpPr txBox="1"/>
            <p:nvPr/>
          </p:nvSpPr>
          <p:spPr>
            <a:xfrm>
              <a:off x="7408260" y="5536972"/>
              <a:ext cx="3988865" cy="430887"/>
            </a:xfrm>
            <a:prstGeom prst="rect">
              <a:avLst/>
            </a:prstGeom>
            <a:noFill/>
          </p:spPr>
          <p:txBody>
            <a:bodyPr wrap="square" rtlCol="0">
              <a:spAutoFit/>
            </a:bodyPr>
            <a:lstStyle/>
            <a:p>
              <a:pPr algn="ctr"/>
              <a:r>
                <a:rPr lang="en-US" sz="1100" b="1" dirty="0"/>
                <a:t>Fig </a:t>
              </a:r>
              <a:r>
                <a:rPr lang="en-US" sz="1100" b="1" dirty="0" smtClean="0"/>
                <a:t>8</a:t>
              </a:r>
              <a:r>
                <a:rPr lang="en-US" sz="1100" dirty="0" smtClean="0"/>
                <a:t>: </a:t>
              </a:r>
              <a:r>
                <a:rPr lang="en-US" sz="1100" dirty="0"/>
                <a:t>Compression load test on a basic triangular chiral </a:t>
              </a:r>
              <a:r>
                <a:rPr lang="en-US" sz="1100" dirty="0"/>
                <a:t>structure </a:t>
              </a:r>
              <a:r>
                <a:rPr lang="en-US" sz="1100" dirty="0" smtClean="0"/>
                <a:t>Ramstein (2016)</a:t>
              </a:r>
              <a:endParaRPr lang="en-GB" sz="1100" baseline="30000" dirty="0"/>
            </a:p>
          </p:txBody>
        </p:sp>
      </p:grpSp>
      <p:sp>
        <p:nvSpPr>
          <p:cNvPr id="8" name="TextBox 7"/>
          <p:cNvSpPr txBox="1"/>
          <p:nvPr/>
        </p:nvSpPr>
        <p:spPr>
          <a:xfrm>
            <a:off x="741243" y="1600200"/>
            <a:ext cx="10655882" cy="738664"/>
          </a:xfrm>
          <a:prstGeom prst="rect">
            <a:avLst/>
          </a:prstGeom>
          <a:noFill/>
        </p:spPr>
        <p:txBody>
          <a:bodyPr wrap="square" rtlCol="0">
            <a:spAutoFit/>
          </a:bodyPr>
          <a:lstStyle/>
          <a:p>
            <a:pPr marL="285750" indent="-285750">
              <a:buFont typeface="Arial" pitchFamily="34" charset="0"/>
              <a:buChar char="•"/>
            </a:pPr>
            <a:r>
              <a:rPr lang="en-US" sz="1400" dirty="0"/>
              <a:t>Reduction of the overall shear modulus G</a:t>
            </a:r>
            <a:r>
              <a:rPr lang="en-US" sz="1400" baseline="-25000" dirty="0"/>
              <a:t>2</a:t>
            </a:r>
            <a:r>
              <a:rPr lang="en-US" sz="1400" dirty="0"/>
              <a:t> for the lattice of chiral structures</a:t>
            </a:r>
          </a:p>
          <a:p>
            <a:pPr marL="285750" indent="-285750">
              <a:buFont typeface="Arial" pitchFamily="34" charset="0"/>
              <a:buChar char="•"/>
            </a:pPr>
            <a:r>
              <a:rPr lang="en-US" sz="1400" dirty="0"/>
              <a:t>Effectively an effective shear modulus G</a:t>
            </a:r>
            <a:r>
              <a:rPr lang="en-US" sz="1400" baseline="-25000" dirty="0"/>
              <a:t>2,eff</a:t>
            </a:r>
            <a:r>
              <a:rPr lang="en-US" sz="1400" dirty="0"/>
              <a:t> is introduced</a:t>
            </a:r>
          </a:p>
          <a:p>
            <a:pPr marL="285750" indent="-285750">
              <a:buFont typeface="Arial" pitchFamily="34" charset="0"/>
              <a:buChar char="•"/>
            </a:pPr>
            <a:r>
              <a:rPr lang="en-US" sz="1400" dirty="0"/>
              <a:t>G</a:t>
            </a:r>
            <a:r>
              <a:rPr lang="en-US" sz="1400" baseline="-25000" dirty="0"/>
              <a:t>2,eff</a:t>
            </a:r>
            <a:r>
              <a:rPr lang="en-US" sz="1400" dirty="0"/>
              <a:t> &lt;G</a:t>
            </a:r>
            <a:r>
              <a:rPr lang="en-US" sz="1400" baseline="-25000" dirty="0"/>
              <a:t>1</a:t>
            </a:r>
            <a:endParaRPr lang="en-GB" sz="1400" baseline="-25000" dirty="0"/>
          </a:p>
        </p:txBody>
      </p:sp>
    </p:spTree>
    <p:extLst>
      <p:ext uri="{BB962C8B-B14F-4D97-AF65-F5344CB8AC3E}">
        <p14:creationId xmlns:p14="http://schemas.microsoft.com/office/powerpoint/2010/main" val="15212548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6</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Analytical model</a:t>
            </a:r>
          </a:p>
        </p:txBody>
      </p:sp>
      <p:sp>
        <p:nvSpPr>
          <p:cNvPr id="16" name="TextBox 15"/>
          <p:cNvSpPr txBox="1"/>
          <p:nvPr/>
        </p:nvSpPr>
        <p:spPr>
          <a:xfrm>
            <a:off x="431632" y="1154895"/>
            <a:ext cx="11353757" cy="646331"/>
          </a:xfrm>
          <a:prstGeom prst="rect">
            <a:avLst/>
          </a:prstGeom>
          <a:noFill/>
        </p:spPr>
        <p:txBody>
          <a:bodyPr wrap="square" rtlCol="0">
            <a:spAutoFit/>
          </a:bodyPr>
          <a:lstStyle/>
          <a:p>
            <a:r>
              <a:rPr lang="en-US" dirty="0"/>
              <a:t>Used to provide fast insight of the role of each of the design parameters on the final mechanical properties of the beam</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994" y="2286001"/>
            <a:ext cx="4324820" cy="2751262"/>
          </a:xfrm>
          <a:prstGeom prst="rect">
            <a:avLst/>
          </a:prstGeom>
        </p:spPr>
      </p:pic>
      <p:sp>
        <p:nvSpPr>
          <p:cNvPr id="14" name="TextBox 13"/>
          <p:cNvSpPr txBox="1"/>
          <p:nvPr/>
        </p:nvSpPr>
        <p:spPr>
          <a:xfrm>
            <a:off x="878325" y="5167337"/>
            <a:ext cx="4498157" cy="261610"/>
          </a:xfrm>
          <a:prstGeom prst="rect">
            <a:avLst/>
          </a:prstGeom>
          <a:noFill/>
        </p:spPr>
        <p:txBody>
          <a:bodyPr wrap="square" rtlCol="0">
            <a:spAutoFit/>
          </a:bodyPr>
          <a:lstStyle/>
          <a:p>
            <a:pPr algn="ctr"/>
            <a:r>
              <a:rPr lang="en-US" sz="1100" b="1" dirty="0"/>
              <a:t>Fig </a:t>
            </a:r>
            <a:r>
              <a:rPr lang="en-US" sz="1100" b="1" dirty="0" smtClean="0"/>
              <a:t>9</a:t>
            </a:r>
            <a:r>
              <a:rPr lang="en-US" sz="1100" dirty="0" smtClean="0"/>
              <a:t>:  </a:t>
            </a:r>
            <a:r>
              <a:rPr lang="en-US" sz="1100" dirty="0"/>
              <a:t>Analytical model of the  closed section beam</a:t>
            </a:r>
            <a:endParaRPr lang="en-GB" sz="1100" baseline="30000" dirty="0"/>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0127" b="10364"/>
          <a:stretch/>
        </p:blipFill>
        <p:spPr bwMode="auto">
          <a:xfrm>
            <a:off x="7275224" y="2105024"/>
            <a:ext cx="2745193"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6081208" y="1758830"/>
            <a:ext cx="5082092" cy="307777"/>
          </a:xfrm>
          <a:prstGeom prst="rect">
            <a:avLst/>
          </a:prstGeom>
          <a:noFill/>
        </p:spPr>
        <p:txBody>
          <a:bodyPr wrap="square" rtlCol="0">
            <a:spAutoFit/>
          </a:bodyPr>
          <a:lstStyle/>
          <a:p>
            <a:r>
              <a:rPr lang="en-US" sz="1400" dirty="0"/>
              <a:t>Bending deformation provided by Bernoulli-Euler equation:</a:t>
            </a:r>
            <a:endParaRPr lang="en-GB" sz="1400" baseline="30000" dirty="0"/>
          </a:p>
        </p:txBody>
      </p:sp>
      <p:sp>
        <p:nvSpPr>
          <p:cNvPr id="19" name="TextBox 18"/>
          <p:cNvSpPr txBox="1"/>
          <p:nvPr/>
        </p:nvSpPr>
        <p:spPr>
          <a:xfrm>
            <a:off x="6081208" y="3192187"/>
            <a:ext cx="5082092" cy="307777"/>
          </a:xfrm>
          <a:prstGeom prst="rect">
            <a:avLst/>
          </a:prstGeom>
          <a:noFill/>
        </p:spPr>
        <p:txBody>
          <a:bodyPr wrap="square" rtlCol="0">
            <a:spAutoFit/>
          </a:bodyPr>
          <a:lstStyle/>
          <a:p>
            <a:r>
              <a:rPr lang="en-US" sz="1400" dirty="0"/>
              <a:t>Specific twist due to torsion provided by St. </a:t>
            </a:r>
            <a:r>
              <a:rPr lang="en-US" sz="1400" dirty="0" err="1"/>
              <a:t>Venant</a:t>
            </a:r>
            <a:r>
              <a:rPr lang="en-US" sz="1400" dirty="0"/>
              <a:t> equation:</a:t>
            </a:r>
            <a:endParaRPr lang="en-GB" sz="1400" baseline="30000" dirty="0"/>
          </a:p>
        </p:txBody>
      </p:sp>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610665" y="3585728"/>
            <a:ext cx="1894347" cy="74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6081208" y="4557218"/>
            <a:ext cx="5082092" cy="307777"/>
          </a:xfrm>
          <a:prstGeom prst="rect">
            <a:avLst/>
          </a:prstGeom>
          <a:noFill/>
        </p:spPr>
        <p:txBody>
          <a:bodyPr wrap="square" rtlCol="0">
            <a:spAutoFit/>
          </a:bodyPr>
          <a:lstStyle/>
          <a:p>
            <a:r>
              <a:rPr lang="en-US" sz="1400" dirty="0"/>
              <a:t>Torsional stiffness:</a:t>
            </a:r>
            <a:endParaRPr lang="en-GB" sz="1400" baseline="30000" dirty="0"/>
          </a:p>
        </p:txBody>
      </p:sp>
      <p:pic>
        <p:nvPicPr>
          <p:cNvPr id="1028"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7392021" y="4905912"/>
            <a:ext cx="1738217" cy="975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22241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7</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Results from the study on the analytical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Preliminary results</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036" t="2249" r="7733" b="3057"/>
          <a:stretch/>
        </p:blipFill>
        <p:spPr>
          <a:xfrm>
            <a:off x="878471" y="1866900"/>
            <a:ext cx="4948657" cy="3581400"/>
          </a:xfrm>
          <a:prstGeom prst="rect">
            <a:avLst/>
          </a:prstGeom>
        </p:spPr>
      </p:pic>
      <p:sp>
        <p:nvSpPr>
          <p:cNvPr id="12" name="TextBox 11"/>
          <p:cNvSpPr txBox="1"/>
          <p:nvPr/>
        </p:nvSpPr>
        <p:spPr>
          <a:xfrm>
            <a:off x="816715" y="5560178"/>
            <a:ext cx="5072170" cy="430887"/>
          </a:xfrm>
          <a:prstGeom prst="rect">
            <a:avLst/>
          </a:prstGeom>
          <a:noFill/>
        </p:spPr>
        <p:txBody>
          <a:bodyPr wrap="square" rtlCol="0">
            <a:spAutoFit/>
          </a:bodyPr>
          <a:lstStyle/>
          <a:p>
            <a:pPr algn="ctr"/>
            <a:r>
              <a:rPr lang="en-US" sz="1100" b="1" dirty="0"/>
              <a:t>Fig </a:t>
            </a:r>
            <a:r>
              <a:rPr lang="en-US" sz="1100" b="1" dirty="0" smtClean="0"/>
              <a:t>10</a:t>
            </a:r>
            <a:r>
              <a:rPr lang="en-US" sz="1100" dirty="0" smtClean="0"/>
              <a:t>: </a:t>
            </a:r>
            <a:r>
              <a:rPr lang="en-US" sz="1100" dirty="0" smtClean="0"/>
              <a:t> </a:t>
            </a:r>
            <a:r>
              <a:rPr lang="en-US" sz="1100" dirty="0"/>
              <a:t>Influence of the cross-sectional aspect ratio B/H on </a:t>
            </a:r>
            <a:r>
              <a:rPr lang="en-US" sz="1100" dirty="0" smtClean="0"/>
              <a:t>the torsional </a:t>
            </a:r>
            <a:r>
              <a:rPr lang="en-US" sz="1100" dirty="0"/>
              <a:t>stiffness </a:t>
            </a:r>
            <a:r>
              <a:rPr lang="en-US" sz="1100" dirty="0" smtClean="0"/>
              <a:t>G I</a:t>
            </a:r>
            <a:r>
              <a:rPr lang="en-US" sz="1100" baseline="-25000" dirty="0" smtClean="0"/>
              <a:t>t</a:t>
            </a:r>
            <a:r>
              <a:rPr lang="en-US" sz="1100" dirty="0" smtClean="0"/>
              <a:t> </a:t>
            </a:r>
            <a:r>
              <a:rPr lang="en-US" sz="1100" dirty="0"/>
              <a:t>, shown </a:t>
            </a:r>
            <a:r>
              <a:rPr lang="en-US" sz="1100" dirty="0" smtClean="0"/>
              <a:t>for various </a:t>
            </a:r>
            <a:r>
              <a:rPr lang="en-US" sz="1100" dirty="0"/>
              <a:t>values of the stiffness </a:t>
            </a:r>
            <a:r>
              <a:rPr lang="en-US" sz="1100" dirty="0" smtClean="0"/>
              <a:t>ratio E</a:t>
            </a:r>
            <a:r>
              <a:rPr lang="en-US" sz="1100" baseline="-25000" dirty="0" smtClean="0"/>
              <a:t>1</a:t>
            </a:r>
            <a:r>
              <a:rPr lang="en-US" sz="1100" dirty="0" smtClean="0"/>
              <a:t> / E</a:t>
            </a:r>
            <a:r>
              <a:rPr lang="en-US" sz="1100" baseline="-25000" dirty="0" smtClean="0"/>
              <a:t>2</a:t>
            </a:r>
            <a:endParaRPr lang="en-GB" sz="1100" baseline="-25000" dirty="0"/>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4997" t="3517" r="9543" b="2650"/>
          <a:stretch/>
        </p:blipFill>
        <p:spPr>
          <a:xfrm>
            <a:off x="6610792" y="2007353"/>
            <a:ext cx="4700864" cy="3440947"/>
          </a:xfrm>
          <a:prstGeom prst="rect">
            <a:avLst/>
          </a:prstGeom>
        </p:spPr>
      </p:pic>
      <p:sp>
        <p:nvSpPr>
          <p:cNvPr id="17" name="TextBox 16"/>
          <p:cNvSpPr txBox="1"/>
          <p:nvPr/>
        </p:nvSpPr>
        <p:spPr>
          <a:xfrm>
            <a:off x="6425139" y="5712578"/>
            <a:ext cx="5072170" cy="430887"/>
          </a:xfrm>
          <a:prstGeom prst="rect">
            <a:avLst/>
          </a:prstGeom>
          <a:noFill/>
        </p:spPr>
        <p:txBody>
          <a:bodyPr wrap="square" rtlCol="0">
            <a:spAutoFit/>
          </a:bodyPr>
          <a:lstStyle/>
          <a:p>
            <a:pPr algn="ctr"/>
            <a:r>
              <a:rPr lang="en-US" sz="1100" b="1" dirty="0"/>
              <a:t>Fig </a:t>
            </a:r>
            <a:r>
              <a:rPr lang="en-US" sz="1100" b="1" dirty="0" smtClean="0"/>
              <a:t>11</a:t>
            </a:r>
            <a:r>
              <a:rPr lang="en-US" sz="1100" dirty="0" smtClean="0"/>
              <a:t>: </a:t>
            </a:r>
            <a:r>
              <a:rPr lang="en-US" sz="1100" dirty="0" smtClean="0"/>
              <a:t> </a:t>
            </a:r>
            <a:r>
              <a:rPr lang="en-US" sz="1100" dirty="0"/>
              <a:t>Influence of the cross-sectional aspect ratio B/H on </a:t>
            </a:r>
            <a:r>
              <a:rPr lang="en-US" sz="1100" dirty="0" smtClean="0"/>
              <a:t>the flexural stiffness </a:t>
            </a:r>
            <a:r>
              <a:rPr lang="el-GR" sz="1100" dirty="0" smtClean="0"/>
              <a:t>Φ</a:t>
            </a:r>
            <a:r>
              <a:rPr lang="es-ES" sz="1100" baseline="-25000" dirty="0" smtClean="0"/>
              <a:t>y</a:t>
            </a:r>
            <a:r>
              <a:rPr lang="en-US" sz="1100" dirty="0" smtClean="0"/>
              <a:t>, </a:t>
            </a:r>
            <a:r>
              <a:rPr lang="en-US" sz="1100" dirty="0"/>
              <a:t>shown </a:t>
            </a:r>
            <a:r>
              <a:rPr lang="en-US" sz="1100" dirty="0" smtClean="0"/>
              <a:t>for various </a:t>
            </a:r>
            <a:r>
              <a:rPr lang="en-US" sz="1100" dirty="0"/>
              <a:t>values of the stiffness </a:t>
            </a:r>
            <a:r>
              <a:rPr lang="en-US" sz="1100" dirty="0" smtClean="0"/>
              <a:t>ratio E</a:t>
            </a:r>
            <a:r>
              <a:rPr lang="en-US" sz="1100" baseline="-25000" dirty="0" smtClean="0"/>
              <a:t>1</a:t>
            </a:r>
            <a:r>
              <a:rPr lang="en-US" sz="1100" dirty="0" smtClean="0"/>
              <a:t> / E</a:t>
            </a:r>
            <a:r>
              <a:rPr lang="en-US" sz="1100" baseline="-25000" dirty="0" smtClean="0"/>
              <a:t>2</a:t>
            </a:r>
            <a:endParaRPr lang="en-GB" sz="1100" baseline="-25000" dirty="0"/>
          </a:p>
        </p:txBody>
      </p:sp>
    </p:spTree>
    <p:extLst>
      <p:ext uri="{BB962C8B-B14F-4D97-AF65-F5344CB8AC3E}">
        <p14:creationId xmlns:p14="http://schemas.microsoft.com/office/powerpoint/2010/main" val="367863212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8</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Results from the study on the analytical model</a:t>
            </a:r>
          </a:p>
        </p:txBody>
      </p:sp>
      <p:sp>
        <p:nvSpPr>
          <p:cNvPr id="16" name="TextBox 15"/>
          <p:cNvSpPr txBox="1"/>
          <p:nvPr/>
        </p:nvSpPr>
        <p:spPr>
          <a:xfrm>
            <a:off x="499013" y="1154895"/>
            <a:ext cx="11353757" cy="369332"/>
          </a:xfrm>
          <a:prstGeom prst="rect">
            <a:avLst/>
          </a:prstGeom>
          <a:noFill/>
        </p:spPr>
        <p:txBody>
          <a:bodyPr wrap="square" rtlCol="0">
            <a:spAutoFit/>
          </a:bodyPr>
          <a:lstStyle/>
          <a:p>
            <a:r>
              <a:rPr lang="en-US" dirty="0"/>
              <a:t>Preliminary results</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4747" t="6526" r="3152" b="3215"/>
          <a:stretch/>
        </p:blipFill>
        <p:spPr>
          <a:xfrm>
            <a:off x="6000641" y="1813989"/>
            <a:ext cx="5579716" cy="3645378"/>
          </a:xfrm>
          <a:prstGeom prst="rect">
            <a:avLst/>
          </a:prstGeom>
        </p:spPr>
      </p:pic>
      <p:sp>
        <p:nvSpPr>
          <p:cNvPr id="13" name="TextBox 12"/>
          <p:cNvSpPr txBox="1"/>
          <p:nvPr/>
        </p:nvSpPr>
        <p:spPr>
          <a:xfrm>
            <a:off x="6541421" y="5560179"/>
            <a:ext cx="4498157" cy="430887"/>
          </a:xfrm>
          <a:prstGeom prst="rect">
            <a:avLst/>
          </a:prstGeom>
          <a:noFill/>
        </p:spPr>
        <p:txBody>
          <a:bodyPr wrap="square" rtlCol="0">
            <a:spAutoFit/>
          </a:bodyPr>
          <a:lstStyle/>
          <a:p>
            <a:pPr algn="ctr"/>
            <a:r>
              <a:rPr lang="en-US" sz="1100" b="1" dirty="0"/>
              <a:t>Fig </a:t>
            </a:r>
            <a:r>
              <a:rPr lang="en-US" sz="1100" b="1" dirty="0" smtClean="0"/>
              <a:t>12</a:t>
            </a:r>
            <a:r>
              <a:rPr lang="en-US" sz="1100" dirty="0" smtClean="0"/>
              <a:t>: </a:t>
            </a:r>
            <a:r>
              <a:rPr lang="en-US" sz="1100" dirty="0"/>
              <a:t>Torsional and flexural compliances as a function of the stiffness ratio</a:t>
            </a:r>
            <a:endParaRPr lang="en-GB" sz="1100" baseline="30000" dirty="0"/>
          </a:p>
        </p:txBody>
      </p:sp>
      <mc:AlternateContent xmlns:mc="http://schemas.openxmlformats.org/markup-compatibility/2006" xmlns:a14="http://schemas.microsoft.com/office/drawing/2010/main">
        <mc:Choice Requires="a14">
          <p:sp>
            <p:nvSpPr>
              <p:cNvPr id="14" name="TextBox 13"/>
              <p:cNvSpPr txBox="1"/>
              <p:nvPr/>
            </p:nvSpPr>
            <p:spPr>
              <a:xfrm>
                <a:off x="741243" y="2388965"/>
                <a:ext cx="5327941" cy="2495427"/>
              </a:xfrm>
              <a:prstGeom prst="rect">
                <a:avLst/>
              </a:prstGeom>
              <a:noFill/>
            </p:spPr>
            <p:txBody>
              <a:bodyPr wrap="square" rtlCol="0">
                <a:spAutoFit/>
              </a:bodyPr>
              <a:lstStyle/>
              <a:p>
                <a:pPr marL="285750" indent="-285750">
                  <a:buFont typeface="Arial" pitchFamily="34" charset="0"/>
                  <a:buChar char="•"/>
                </a:pPr>
                <a:r>
                  <a:rPr lang="en-GB" sz="1400" b="0" dirty="0"/>
                  <a:t>Stiffnes</a:t>
                </a:r>
                <a:r>
                  <a:rPr lang="en-GB" sz="1400" dirty="0"/>
                  <a:t>s</a:t>
                </a:r>
                <a:r>
                  <a:rPr lang="es-ES" sz="1400" dirty="0"/>
                  <a:t> ratio </a:t>
                </a:r>
                <a14:m>
                  <m:oMath xmlns:m="http://schemas.openxmlformats.org/officeDocument/2006/math">
                    <m:sSub>
                      <m:sSubPr>
                        <m:ctrlPr>
                          <a:rPr lang="es-ES" sz="1400" b="0" i="1" smtClean="0">
                            <a:latin typeface="Cambria Math"/>
                          </a:rPr>
                        </m:ctrlPr>
                      </m:sSubPr>
                      <m:e>
                        <m:r>
                          <a:rPr lang="es-ES" sz="1400" b="0" i="1" smtClean="0">
                            <a:latin typeface="Cambria Math"/>
                          </a:rPr>
                          <m:t>𝐸</m:t>
                        </m:r>
                      </m:e>
                      <m:sub>
                        <m:r>
                          <a:rPr lang="es-ES" sz="1400" b="0" i="1" smtClean="0">
                            <a:latin typeface="Cambria Math"/>
                          </a:rPr>
                          <m:t>1</m:t>
                        </m:r>
                      </m:sub>
                    </m:sSub>
                    <m:r>
                      <a:rPr lang="es-ES" sz="1400" b="0" i="1" smtClean="0">
                        <a:latin typeface="Cambria Math"/>
                      </a:rPr>
                      <m:t>/</m:t>
                    </m:r>
                    <m:sSub>
                      <m:sSubPr>
                        <m:ctrlPr>
                          <a:rPr lang="es-ES" sz="1400" b="0" i="1" smtClean="0">
                            <a:latin typeface="Cambria Math"/>
                          </a:rPr>
                        </m:ctrlPr>
                      </m:sSubPr>
                      <m:e>
                        <m:r>
                          <a:rPr lang="es-ES" sz="1400" b="0" i="1" smtClean="0">
                            <a:latin typeface="Cambria Math"/>
                          </a:rPr>
                          <m:t>𝐸</m:t>
                        </m:r>
                      </m:e>
                      <m:sub>
                        <m:r>
                          <a:rPr lang="es-ES" sz="1400" b="0" i="1" smtClean="0">
                            <a:latin typeface="Cambria Math"/>
                          </a:rPr>
                          <m:t>2</m:t>
                        </m:r>
                      </m:sub>
                    </m:sSub>
                  </m:oMath>
                </a14:m>
                <a:r>
                  <a:rPr lang="en-GB" sz="1400" dirty="0"/>
                  <a:t> </a:t>
                </a:r>
                <a14:m>
                  <m:oMath xmlns:m="http://schemas.openxmlformats.org/officeDocument/2006/math">
                    <m:r>
                      <a:rPr lang="es-ES" sz="1400" b="0" i="1" dirty="0" smtClean="0">
                        <a:latin typeface="Cambria Math"/>
                      </a:rPr>
                      <m:t>∈[</m:t>
                    </m:r>
                    <m:sSup>
                      <m:sSupPr>
                        <m:ctrlPr>
                          <a:rPr lang="es-ES" sz="1400" b="0" i="1" dirty="0" smtClean="0">
                            <a:latin typeface="Cambria Math"/>
                          </a:rPr>
                        </m:ctrlPr>
                      </m:sSupPr>
                      <m:e>
                        <m:r>
                          <a:rPr lang="es-ES" sz="1400" b="0" i="1" dirty="0" smtClean="0">
                            <a:latin typeface="Cambria Math"/>
                          </a:rPr>
                          <m:t>10</m:t>
                        </m:r>
                      </m:e>
                      <m:sup>
                        <m:r>
                          <a:rPr lang="es-ES" sz="1400" b="0" i="1" dirty="0" smtClean="0">
                            <a:latin typeface="Cambria Math"/>
                          </a:rPr>
                          <m:t>0</m:t>
                        </m:r>
                      </m:sup>
                    </m:sSup>
                    <m:r>
                      <a:rPr lang="es-ES" sz="1400" b="0" i="1" dirty="0" smtClean="0">
                        <a:latin typeface="Cambria Math"/>
                      </a:rPr>
                      <m:t>, </m:t>
                    </m:r>
                    <m:sSup>
                      <m:sSupPr>
                        <m:ctrlPr>
                          <a:rPr lang="es-ES" sz="1400" b="0" i="1" dirty="0" smtClean="0">
                            <a:latin typeface="Cambria Math"/>
                          </a:rPr>
                        </m:ctrlPr>
                      </m:sSupPr>
                      <m:e>
                        <m:r>
                          <a:rPr lang="es-ES" sz="1400" b="0" i="1" dirty="0" smtClean="0">
                            <a:latin typeface="Cambria Math"/>
                          </a:rPr>
                          <m:t>10</m:t>
                        </m:r>
                      </m:e>
                      <m:sup>
                        <m:r>
                          <a:rPr lang="es-ES" sz="1400" b="0" i="1" dirty="0" smtClean="0">
                            <a:latin typeface="Cambria Math"/>
                          </a:rPr>
                          <m:t>3</m:t>
                        </m:r>
                      </m:sup>
                    </m:sSup>
                    <m:r>
                      <a:rPr lang="es-ES" sz="1400" b="0" i="1" dirty="0" smtClean="0">
                        <a:latin typeface="Cambria Math"/>
                      </a:rPr>
                      <m:t>]</m:t>
                    </m:r>
                  </m:oMath>
                </a14:m>
                <a:endParaRPr lang="en-GB" sz="1400" dirty="0"/>
              </a:p>
              <a:p>
                <a:pPr marL="285750" indent="-285750">
                  <a:buFont typeface="Arial" pitchFamily="34" charset="0"/>
                  <a:buChar char="•"/>
                </a:pPr>
                <a:endParaRPr lang="en-GB" sz="1400" dirty="0"/>
              </a:p>
              <a:p>
                <a:pPr marL="285750" indent="-285750">
                  <a:buFont typeface="Arial" pitchFamily="34" charset="0"/>
                  <a:buChar char="•"/>
                </a:pPr>
                <a:r>
                  <a:rPr lang="en-GB" sz="1400" dirty="0"/>
                  <a:t>Torsional compliance: </a:t>
                </a:r>
                <a14:m>
                  <m:oMath xmlns:m="http://schemas.openxmlformats.org/officeDocument/2006/math">
                    <m:sSub>
                      <m:sSubPr>
                        <m:ctrlPr>
                          <a:rPr lang="es-ES" sz="1400" b="0" i="1" smtClean="0">
                            <a:latin typeface="Cambria Math"/>
                          </a:rPr>
                        </m:ctrlPr>
                      </m:sSubPr>
                      <m:e>
                        <m:r>
                          <a:rPr lang="es-ES" sz="1400" b="0" i="1" smtClean="0">
                            <a:latin typeface="Cambria Math"/>
                          </a:rPr>
                          <m:t>𝜙</m:t>
                        </m:r>
                      </m:e>
                      <m:sub>
                        <m:r>
                          <a:rPr lang="es-ES" sz="1400" b="0" i="1" smtClean="0">
                            <a:latin typeface="Cambria Math"/>
                          </a:rPr>
                          <m:t>𝑡𝑖𝑝</m:t>
                        </m:r>
                      </m:sub>
                    </m:sSub>
                    <m:r>
                      <a:rPr lang="es-ES" sz="1400" b="0" i="1" smtClean="0">
                        <a:latin typeface="Cambria Math"/>
                      </a:rPr>
                      <m:t>/</m:t>
                    </m:r>
                    <m:r>
                      <a:rPr lang="es-ES" sz="1400" b="0" i="1" smtClean="0">
                        <a:latin typeface="Cambria Math"/>
                      </a:rPr>
                      <m:t>𝑄</m:t>
                    </m:r>
                  </m:oMath>
                </a14:m>
                <a:endParaRPr lang="es-ES" sz="1400" b="0" dirty="0"/>
              </a:p>
              <a:p>
                <a:pPr marL="285750" indent="-285750">
                  <a:buFont typeface="Arial" pitchFamily="34" charset="0"/>
                  <a:buChar char="•"/>
                </a:pPr>
                <a:endParaRPr lang="en-GB" sz="1400" dirty="0"/>
              </a:p>
              <a:p>
                <a:pPr marL="285750" indent="-285750">
                  <a:buFont typeface="Arial" pitchFamily="34" charset="0"/>
                  <a:buChar char="•"/>
                </a:pPr>
                <a:r>
                  <a:rPr lang="en-GB" sz="1400" dirty="0"/>
                  <a:t>Flexural compliance: </a:t>
                </a:r>
                <a14:m>
                  <m:oMath xmlns:m="http://schemas.openxmlformats.org/officeDocument/2006/math">
                    <m:sSub>
                      <m:sSubPr>
                        <m:ctrlPr>
                          <a:rPr lang="es-ES" sz="1400" i="1">
                            <a:latin typeface="Cambria Math"/>
                          </a:rPr>
                        </m:ctrlPr>
                      </m:sSubPr>
                      <m:e>
                        <m:r>
                          <a:rPr lang="es-ES" sz="1400" b="0" i="1" smtClean="0">
                            <a:latin typeface="Cambria Math"/>
                          </a:rPr>
                          <m:t> </m:t>
                        </m:r>
                        <m:r>
                          <a:rPr lang="es-ES" sz="1400" b="0" i="1" smtClean="0">
                            <a:latin typeface="Cambria Math"/>
                          </a:rPr>
                          <m:t>𝑤</m:t>
                        </m:r>
                      </m:e>
                      <m:sub>
                        <m:r>
                          <a:rPr lang="es-ES" sz="1400" i="1">
                            <a:latin typeface="Cambria Math"/>
                          </a:rPr>
                          <m:t>𝑡𝑖𝑝</m:t>
                        </m:r>
                      </m:sub>
                    </m:sSub>
                    <m:r>
                      <a:rPr lang="es-ES" sz="1400" i="1">
                        <a:latin typeface="Cambria Math"/>
                      </a:rPr>
                      <m:t>/</m:t>
                    </m:r>
                    <m:r>
                      <a:rPr lang="es-ES" sz="1400" i="1">
                        <a:latin typeface="Cambria Math"/>
                      </a:rPr>
                      <m:t>𝑄</m:t>
                    </m:r>
                  </m:oMath>
                </a14:m>
                <a:endParaRPr lang="es-ES" sz="1400" dirty="0"/>
              </a:p>
              <a:p>
                <a:pPr marL="285750" indent="-285750">
                  <a:buFont typeface="Arial" pitchFamily="34" charset="0"/>
                  <a:buChar char="•"/>
                </a:pPr>
                <a:endParaRPr lang="en-GB" sz="1400" dirty="0"/>
              </a:p>
              <a:p>
                <a:pPr marL="285750" indent="-285750">
                  <a:buFont typeface="Arial" pitchFamily="34" charset="0"/>
                  <a:buChar char="•"/>
                </a:pPr>
                <a:r>
                  <a:rPr lang="en-GB" sz="1400" dirty="0"/>
                  <a:t>Torsional stiffness much more sensible to variations of the stiffness ratio </a:t>
                </a:r>
              </a:p>
              <a:p>
                <a:pPr marL="285750" indent="-285750">
                  <a:buFont typeface="Arial" pitchFamily="34" charset="0"/>
                  <a:buChar char="•"/>
                </a:pPr>
                <a:endParaRPr lang="en-GB" sz="1400" dirty="0"/>
              </a:p>
              <a:p>
                <a:pPr marL="285750" indent="-285750">
                  <a:buFont typeface="Arial" pitchFamily="34" charset="0"/>
                  <a:buChar char="•"/>
                </a:pPr>
                <a:r>
                  <a:rPr lang="en-GB" sz="1400" dirty="0"/>
                  <a:t>The mechanism activation is not expected to result in large variations of the bending displacement</a:t>
                </a:r>
              </a:p>
            </p:txBody>
          </p:sp>
        </mc:Choice>
        <mc:Fallback xmlns="">
          <p:sp>
            <p:nvSpPr>
              <p:cNvPr id="14" name="TextBox 13"/>
              <p:cNvSpPr txBox="1">
                <a:spLocks noRot="1" noChangeAspect="1" noMove="1" noResize="1" noEditPoints="1" noAdjustHandles="1" noChangeArrowheads="1" noChangeShapeType="1" noTextEdit="1"/>
              </p:cNvSpPr>
              <p:nvPr/>
            </p:nvSpPr>
            <p:spPr>
              <a:xfrm>
                <a:off x="741243" y="2388965"/>
                <a:ext cx="5327941" cy="2495427"/>
              </a:xfrm>
              <a:prstGeom prst="rect">
                <a:avLst/>
              </a:prstGeom>
              <a:blipFill rotWithShape="1">
                <a:blip r:embed="rId4"/>
                <a:stretch>
                  <a:fillRect l="-229" t="-244" b="-1711"/>
                </a:stretch>
              </a:blipFill>
            </p:spPr>
            <p:txBody>
              <a:bodyPr/>
              <a:lstStyle/>
              <a:p>
                <a:r>
                  <a:rPr lang="en-GB">
                    <a:noFill/>
                  </a:rPr>
                  <a:t> </a:t>
                </a:r>
              </a:p>
            </p:txBody>
          </p:sp>
        </mc:Fallback>
      </mc:AlternateContent>
    </p:spTree>
    <p:extLst>
      <p:ext uri="{BB962C8B-B14F-4D97-AF65-F5344CB8AC3E}">
        <p14:creationId xmlns:p14="http://schemas.microsoft.com/office/powerpoint/2010/main" val="110686016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2F6CB8-9391-4BED-909F-C47A979AE1C4}" type="datetime1">
              <a:rPr lang="de-DE" smtClean="0"/>
              <a:t>29.08.2017</a:t>
            </a:fld>
            <a:endParaRPr lang="de-DE"/>
          </a:p>
        </p:txBody>
      </p:sp>
      <p:sp>
        <p:nvSpPr>
          <p:cNvPr id="4" name="Fußzeilenplatzhalter 3"/>
          <p:cNvSpPr>
            <a:spLocks noGrp="1"/>
          </p:cNvSpPr>
          <p:nvPr>
            <p:ph type="ftr" sz="quarter" idx="11"/>
          </p:nvPr>
        </p:nvSpPr>
        <p:spPr/>
        <p:txBody>
          <a:bodyPr/>
          <a:lstStyle/>
          <a:p>
            <a:r>
              <a:rPr lang="de-DE" dirty="0"/>
              <a:t>Valverde, Alejandro</a:t>
            </a:r>
          </a:p>
        </p:txBody>
      </p:sp>
      <p:sp>
        <p:nvSpPr>
          <p:cNvPr id="5" name="Foliennummernplatzhalter 4"/>
          <p:cNvSpPr>
            <a:spLocks noGrp="1"/>
          </p:cNvSpPr>
          <p:nvPr>
            <p:ph type="sldNum" sz="quarter" idx="12"/>
          </p:nvPr>
        </p:nvSpPr>
        <p:spPr/>
        <p:txBody>
          <a:bodyPr/>
          <a:lstStyle/>
          <a:p>
            <a:fld id="{6C6AE60A-B69C-4790-82F7-3882EDF23186}" type="slidenum">
              <a:rPr lang="de-DE" smtClean="0"/>
              <a:t>9</a:t>
            </a:fld>
            <a:endParaRPr lang="de-DE"/>
          </a:p>
        </p:txBody>
      </p:sp>
      <p:sp>
        <p:nvSpPr>
          <p:cNvPr id="6" name="Titel 5"/>
          <p:cNvSpPr>
            <a:spLocks noGrp="1"/>
          </p:cNvSpPr>
          <p:nvPr>
            <p:ph type="title"/>
          </p:nvPr>
        </p:nvSpPr>
        <p:spPr>
          <a:xfrm>
            <a:off x="431632" y="620714"/>
            <a:ext cx="11323975" cy="450205"/>
          </a:xfrm>
        </p:spPr>
        <p:txBody>
          <a:bodyPr anchor="t"/>
          <a:lstStyle/>
          <a:p>
            <a:r>
              <a:rPr lang="de-CH" dirty="0"/>
              <a:t>Computational model</a:t>
            </a:r>
          </a:p>
        </p:txBody>
      </p:sp>
      <p:sp>
        <p:nvSpPr>
          <p:cNvPr id="16" name="TextBox 15"/>
          <p:cNvSpPr txBox="1"/>
          <p:nvPr/>
        </p:nvSpPr>
        <p:spPr>
          <a:xfrm>
            <a:off x="486468" y="1154895"/>
            <a:ext cx="11353757" cy="369332"/>
          </a:xfrm>
          <a:prstGeom prst="rect">
            <a:avLst/>
          </a:prstGeom>
          <a:noFill/>
        </p:spPr>
        <p:txBody>
          <a:bodyPr wrap="square" rtlCol="0">
            <a:spAutoFit/>
          </a:bodyPr>
          <a:lstStyle/>
          <a:p>
            <a:r>
              <a:rPr lang="en-US" dirty="0"/>
              <a:t>The structure response was obtained executing nonlinear simulations on </a:t>
            </a:r>
            <a:r>
              <a:rPr lang="en-US" dirty="0" err="1"/>
              <a:t>Abaqus</a:t>
            </a:r>
            <a:r>
              <a:rPr lang="en-US" dirty="0"/>
              <a:t> CAE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8100" y="2807973"/>
            <a:ext cx="5414670" cy="2691107"/>
          </a:xfrm>
          <a:prstGeom prst="rect">
            <a:avLst/>
          </a:prstGeom>
        </p:spPr>
      </p:pic>
      <p:sp>
        <p:nvSpPr>
          <p:cNvPr id="18" name="TextBox 17"/>
          <p:cNvSpPr txBox="1"/>
          <p:nvPr/>
        </p:nvSpPr>
        <p:spPr>
          <a:xfrm>
            <a:off x="765679" y="1601952"/>
            <a:ext cx="5327941" cy="307777"/>
          </a:xfrm>
          <a:prstGeom prst="rect">
            <a:avLst/>
          </a:prstGeom>
          <a:noFill/>
        </p:spPr>
        <p:txBody>
          <a:bodyPr wrap="square" rtlCol="0">
            <a:spAutoFit/>
          </a:bodyPr>
          <a:lstStyle/>
          <a:p>
            <a:pPr marL="285750" indent="-285750">
              <a:buFont typeface="Arial" pitchFamily="34" charset="0"/>
              <a:buChar char="•"/>
            </a:pPr>
            <a:r>
              <a:rPr lang="en-US" sz="1400" dirty="0"/>
              <a:t>Program using Python scripting</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679" y="1909729"/>
            <a:ext cx="5397668" cy="4170926"/>
          </a:xfrm>
          <a:prstGeom prst="rect">
            <a:avLst/>
          </a:prstGeom>
        </p:spPr>
      </p:pic>
      <p:sp>
        <p:nvSpPr>
          <p:cNvPr id="21" name="TextBox 20"/>
          <p:cNvSpPr txBox="1"/>
          <p:nvPr/>
        </p:nvSpPr>
        <p:spPr>
          <a:xfrm>
            <a:off x="6896980" y="5481353"/>
            <a:ext cx="4498157" cy="261610"/>
          </a:xfrm>
          <a:prstGeom prst="rect">
            <a:avLst/>
          </a:prstGeom>
          <a:noFill/>
        </p:spPr>
        <p:txBody>
          <a:bodyPr wrap="square" rtlCol="0">
            <a:spAutoFit/>
          </a:bodyPr>
          <a:lstStyle/>
          <a:p>
            <a:pPr algn="ctr"/>
            <a:r>
              <a:rPr lang="en-US" sz="1100" b="1" dirty="0"/>
              <a:t>Fig </a:t>
            </a:r>
            <a:r>
              <a:rPr lang="en-US" sz="1100" b="1" dirty="0" smtClean="0"/>
              <a:t>14</a:t>
            </a:r>
            <a:r>
              <a:rPr lang="en-US" sz="1100" dirty="0" smtClean="0"/>
              <a:t>: </a:t>
            </a:r>
            <a:r>
              <a:rPr lang="en-US" sz="1100" dirty="0"/>
              <a:t>General assembly of the computational model</a:t>
            </a:r>
            <a:endParaRPr lang="en-GB" sz="1100" baseline="30000" dirty="0"/>
          </a:p>
        </p:txBody>
      </p:sp>
      <p:sp>
        <p:nvSpPr>
          <p:cNvPr id="22" name="TextBox 21"/>
          <p:cNvSpPr txBox="1"/>
          <p:nvPr/>
        </p:nvSpPr>
        <p:spPr>
          <a:xfrm>
            <a:off x="1215434" y="6080655"/>
            <a:ext cx="4498157" cy="430887"/>
          </a:xfrm>
          <a:prstGeom prst="rect">
            <a:avLst/>
          </a:prstGeom>
          <a:noFill/>
        </p:spPr>
        <p:txBody>
          <a:bodyPr wrap="square" rtlCol="0">
            <a:spAutoFit/>
          </a:bodyPr>
          <a:lstStyle/>
          <a:p>
            <a:pPr algn="ctr"/>
            <a:r>
              <a:rPr lang="en-US" sz="1100" b="1" dirty="0"/>
              <a:t>Fig </a:t>
            </a:r>
            <a:r>
              <a:rPr lang="en-US" sz="1100" b="1" dirty="0" smtClean="0"/>
              <a:t>13</a:t>
            </a:r>
            <a:r>
              <a:rPr lang="en-US" sz="1100" dirty="0" smtClean="0"/>
              <a:t>:  </a:t>
            </a:r>
            <a:r>
              <a:rPr lang="en-US" sz="1100" dirty="0"/>
              <a:t>Flow chart showing the execution of the parametric study python code</a:t>
            </a:r>
            <a:endParaRPr lang="en-GB" sz="1100" baseline="30000" dirty="0"/>
          </a:p>
        </p:txBody>
      </p:sp>
    </p:spTree>
    <p:extLst>
      <p:ext uri="{BB962C8B-B14F-4D97-AF65-F5344CB8AC3E}">
        <p14:creationId xmlns:p14="http://schemas.microsoft.com/office/powerpoint/2010/main" val="235853838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MASLab_presentation_16to9">
  <a:themeElements>
    <a:clrScheme name="ETH Zuerich - Fachwelt">
      <a:dk1>
        <a:sysClr val="windowText" lastClr="000000"/>
      </a:dk1>
      <a:lt1>
        <a:sysClr val="window" lastClr="FFFFFF"/>
      </a:lt1>
      <a:dk2>
        <a:srgbClr val="72791C"/>
      </a:dk2>
      <a:lt2>
        <a:srgbClr val="1269B0"/>
      </a:lt2>
      <a:accent1>
        <a:srgbClr val="91056A"/>
      </a:accent1>
      <a:accent2>
        <a:srgbClr val="6F6F64"/>
      </a:accent2>
      <a:accent3>
        <a:srgbClr val="A8322D"/>
      </a:accent3>
      <a:accent4>
        <a:srgbClr val="007A96"/>
      </a:accent4>
      <a:accent5>
        <a:srgbClr val="956013"/>
      </a:accent5>
      <a:accent6>
        <a:srgbClr val="FFFFFF"/>
      </a:accent6>
      <a:hlink>
        <a:srgbClr val="1269B0"/>
      </a:hlink>
      <a:folHlink>
        <a:srgbClr val="8CB63C"/>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headEnd type="none" w="med" len="med"/>
          <a:tailEnd type="triangl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CMASLab_presentation_16to9.potx" id="{E09B677F-EB88-43D1-9FDF-5AE613838345}" vid="{A9B9777C-6ED4-4A0E-9272-9194233257AE}"/>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CMASLab_presentation_16to9</Template>
  <TotalTime>1958</TotalTime>
  <Words>1380</Words>
  <Application>Microsoft Office PowerPoint</Application>
  <PresentationFormat>Custom</PresentationFormat>
  <Paragraphs>235</Paragraphs>
  <Slides>22</Slides>
  <Notes>22</Notes>
  <HiddenSlides>4</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CMASLab_presentation_16to9</vt:lpstr>
      <vt:lpstr>Master Thesis Project: Bending-Twist Shape Adaptation of Wings by Compliant Chiral Spar Design</vt:lpstr>
      <vt:lpstr>Presentation outline</vt:lpstr>
      <vt:lpstr>Motivation</vt:lpstr>
      <vt:lpstr>Different approaches</vt:lpstr>
      <vt:lpstr>Working principle for the proposed technology</vt:lpstr>
      <vt:lpstr>Analytical model</vt:lpstr>
      <vt:lpstr>Results from the study on the analytical model</vt:lpstr>
      <vt:lpstr>Results from the study on the analytical model</vt:lpstr>
      <vt:lpstr>Computational model</vt:lpstr>
      <vt:lpstr>Computational model</vt:lpstr>
      <vt:lpstr>Computational model</vt:lpstr>
      <vt:lpstr>Computational model</vt:lpstr>
      <vt:lpstr>Computational model</vt:lpstr>
      <vt:lpstr>Computational model</vt:lpstr>
      <vt:lpstr>Computational model</vt:lpstr>
      <vt:lpstr>Computational model analysis</vt:lpstr>
      <vt:lpstr>Computational model analysis</vt:lpstr>
      <vt:lpstr>Computational model analysis</vt:lpstr>
      <vt:lpstr>Computational model analysis</vt:lpstr>
      <vt:lpstr>Conclusions</vt:lpstr>
      <vt:lpstr>Outlook</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Valverde</dc:creator>
  <cp:lastModifiedBy>Alejandro Valverde</cp:lastModifiedBy>
  <cp:revision>81</cp:revision>
  <cp:lastPrinted>2017-05-10T14:00:41Z</cp:lastPrinted>
  <dcterms:created xsi:type="dcterms:W3CDTF">2017-05-08T14:46:56Z</dcterms:created>
  <dcterms:modified xsi:type="dcterms:W3CDTF">2017-08-29T16:57:06Z</dcterms:modified>
</cp:coreProperties>
</file>